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4" r:id="rId2"/>
    <p:sldId id="269" r:id="rId3"/>
    <p:sldId id="266" r:id="rId4"/>
    <p:sldId id="265" r:id="rId5"/>
    <p:sldId id="273" r:id="rId6"/>
    <p:sldId id="272" r:id="rId7"/>
    <p:sldId id="271" r:id="rId8"/>
    <p:sldId id="274" r:id="rId9"/>
    <p:sldId id="279" r:id="rId10"/>
    <p:sldId id="275" r:id="rId11"/>
    <p:sldId id="276" r:id="rId12"/>
    <p:sldId id="277" r:id="rId13"/>
    <p:sldId id="278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3E3D2F-468E-30C6-563E-24F97BC0AD6F}" name="Kristina Backhaus" initials="KB" userId="S::kristina.backhaus@bee-ev.de::c1a94725-3a65-42a3-a4f3-8fbd58f73a4c" providerId="AD"/>
  <p188:author id="{587E51E5-C7A6-7E5D-886B-CBA7423A1CBE}" name="Christian Morawe" initials="CM" userId="S::christian.morawe@bee-ev.de::da7acb52-9988-4c01-90a6-982f9c852b7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6831"/>
    <a:srgbClr val="003939"/>
    <a:srgbClr val="53678F"/>
    <a:srgbClr val="1335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9" autoAdjust="0"/>
    <p:restoredTop sz="94660"/>
  </p:normalViewPr>
  <p:slideViewPr>
    <p:cSldViewPr snapToGrid="0">
      <p:cViewPr>
        <p:scale>
          <a:sx n="400" d="100"/>
          <a:sy n="400" d="100"/>
        </p:scale>
        <p:origin x="288" y="2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CC09-E103-4C74-B55E-CCA69A584FE9}" type="datetimeFigureOut">
              <a:rPr lang="de-DE" smtClean="0"/>
              <a:t>09.12.2024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5E97E-E2C3-4530-A4F6-ACBCAEE025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160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EA17D-E042-ADA5-0C0F-207B7CF97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EC2A678-C413-2185-D4ED-C207948FD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05CF55E-7009-1F69-43A5-4BA6BA439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28051E-FC42-5B62-8BD5-BB1577AE64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5E97E-E2C3-4530-A4F6-ACBCAEE0257F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226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61F22-5D4C-69CB-7DF7-0266612C2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9CBBD7E-2967-F06B-001D-EB9413E9C2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D970582-52BE-DA4C-DEDC-8091DEC93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AA1F1D-F2AF-28A1-6A6E-C18E1A37FF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5E97E-E2C3-4530-A4F6-ACBCAEE0257F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9227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C5E0F-CC16-4E05-AD70-88620079D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8C49C10-2F83-C00C-EC9C-9C2D301483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CCAADB3-FF6D-0969-AF5D-39ED28C0E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2E3622-26DD-DF11-CA92-9DD29B234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5E97E-E2C3-4530-A4F6-ACBCAEE0257F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3299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7B70A-8A80-DABB-542C-7A674BFEB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5337E50-B662-AEE3-A883-BCAD3431B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DFD6738-45E6-F116-E913-40862A623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76A96A-64ED-1116-2184-6917DB6F9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5E97E-E2C3-4530-A4F6-ACBCAEE0257F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927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julian.barnick@bee-ev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g"/><Relationship Id="rId5" Type="http://schemas.openxmlformats.org/officeDocument/2006/relationships/hyperlink" Target="mailto:christian.morawe@bee-ev.de" TargetMode="External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8BCBAE5-CECF-5822-DC29-2956AFA590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35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Text, Electric Blue (Farbe), Schrift, Logo enthält.&#10;&#10;Automatisch generierte Beschreibung">
            <a:extLst>
              <a:ext uri="{FF2B5EF4-FFF2-40B4-BE49-F238E27FC236}">
                <a16:creationId xmlns:a16="http://schemas.microsoft.com/office/drawing/2014/main" id="{CF148639-649B-2594-6718-F5E8B6E14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t="19429" r="25262" b="18857"/>
          <a:stretch/>
        </p:blipFill>
        <p:spPr>
          <a:xfrm>
            <a:off x="10633316" y="5551137"/>
            <a:ext cx="1558684" cy="1052112"/>
          </a:xfrm>
          <a:prstGeom prst="rect">
            <a:avLst/>
          </a:prstGeom>
        </p:spPr>
      </p:pic>
      <p:pic>
        <p:nvPicPr>
          <p:cNvPr id="3" name="Grafik 2" descr="Ein Bild, das Grafiken enthält.&#10;&#10;Automatisch generierte Beschreibung">
            <a:extLst>
              <a:ext uri="{FF2B5EF4-FFF2-40B4-BE49-F238E27FC236}">
                <a16:creationId xmlns:a16="http://schemas.microsoft.com/office/drawing/2014/main" id="{57A6E97F-CB89-5275-B05B-25E684652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00" y="2842719"/>
            <a:ext cx="14269732" cy="5068405"/>
          </a:xfrm>
          <a:prstGeom prst="rect">
            <a:avLst/>
          </a:prstGeom>
          <a:effectLst/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3361034-270E-63F4-2304-E3DA43470BBB}"/>
              </a:ext>
            </a:extLst>
          </p:cNvPr>
          <p:cNvSpPr txBox="1"/>
          <p:nvPr userDrawn="1"/>
        </p:nvSpPr>
        <p:spPr>
          <a:xfrm>
            <a:off x="1916277" y="4032460"/>
            <a:ext cx="7919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trike="noStrik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de-DE" sz="3600" b="1" strike="noStrik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Media Kit </a:t>
            </a:r>
          </a:p>
          <a:p>
            <a:pPr algn="ctr"/>
            <a:r>
              <a:rPr lang="de-DE" sz="3600" b="0" strike="noStrik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zur Wind Beflügelt Kampagne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35EFB13-E38D-CC34-2E57-B0F7B9326A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1291" y="1109660"/>
            <a:ext cx="3374605" cy="7261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B7774C3-7221-7EBC-38B4-F427B5CFA4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2070" y="2062074"/>
            <a:ext cx="3374605" cy="72618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27E68FD-1491-515B-C8A5-03C11BCB0A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2279" y="1230302"/>
            <a:ext cx="1309025" cy="55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7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8BCBAE5-CECF-5822-DC29-2956AFA590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35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Text, Electric Blue (Farbe), Schrift, Logo enthält.&#10;&#10;Automatisch generierte Beschreibung">
            <a:extLst>
              <a:ext uri="{FF2B5EF4-FFF2-40B4-BE49-F238E27FC236}">
                <a16:creationId xmlns:a16="http://schemas.microsoft.com/office/drawing/2014/main" id="{CF148639-649B-2594-6718-F5E8B6E14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t="19429" r="25262" b="18857"/>
          <a:stretch/>
        </p:blipFill>
        <p:spPr>
          <a:xfrm>
            <a:off x="10633316" y="5551137"/>
            <a:ext cx="1558684" cy="1052112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CF6C9DA-AD1D-3C70-F191-05C19D085107}"/>
              </a:ext>
            </a:extLst>
          </p:cNvPr>
          <p:cNvCxnSpPr>
            <a:cxnSpLocks/>
          </p:cNvCxnSpPr>
          <p:nvPr userDrawn="1"/>
        </p:nvCxnSpPr>
        <p:spPr>
          <a:xfrm>
            <a:off x="2447109" y="1199882"/>
            <a:ext cx="75764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2151E054-AEAB-768D-5F44-490035C1B081}"/>
              </a:ext>
            </a:extLst>
          </p:cNvPr>
          <p:cNvSpPr txBox="1">
            <a:spLocks/>
          </p:cNvSpPr>
          <p:nvPr userDrawn="1"/>
        </p:nvSpPr>
        <p:spPr>
          <a:xfrm>
            <a:off x="2369953" y="520855"/>
            <a:ext cx="8062915" cy="392331"/>
          </a:xfrm>
          <a:prstGeom prst="rect">
            <a:avLst/>
          </a:prstGeom>
        </p:spPr>
        <p:txBody>
          <a:bodyPr lIns="0"/>
          <a:lstStyle>
            <a:lvl1pPr algn="l" defTabSz="5715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Hinweise zum </a:t>
            </a:r>
            <a:r>
              <a:rPr lang="de-DE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Media Post -  Teil 2</a:t>
            </a:r>
          </a:p>
        </p:txBody>
      </p:sp>
      <p:pic>
        <p:nvPicPr>
          <p:cNvPr id="17" name="Grafik 16" descr="Ein Bild, das Grafiken enthält.&#10;&#10;Automatisch generierte Beschreibung">
            <a:extLst>
              <a:ext uri="{FF2B5EF4-FFF2-40B4-BE49-F238E27FC236}">
                <a16:creationId xmlns:a16="http://schemas.microsoft.com/office/drawing/2014/main" id="{A7FE4605-A55D-BE99-61ED-11B5E5E128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00" y="2842719"/>
            <a:ext cx="14269732" cy="5068405"/>
          </a:xfrm>
          <a:prstGeom prst="rect">
            <a:avLst/>
          </a:prstGeom>
          <a:effectLst/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0FD562E-E50F-E6F5-709D-65589CE11A6C}"/>
              </a:ext>
            </a:extLst>
          </p:cNvPr>
          <p:cNvSpPr txBox="1"/>
          <p:nvPr userDrawn="1"/>
        </p:nvSpPr>
        <p:spPr>
          <a:xfrm>
            <a:off x="2325188" y="1357874"/>
            <a:ext cx="769837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Nutze beim Posten deines Bildes das Hashtag </a:t>
            </a:r>
            <a:r>
              <a:rPr lang="de-DE" sz="20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#sowaskommtvonsowas</a:t>
            </a: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 verlinke gerne den</a:t>
            </a:r>
          </a:p>
          <a:p>
            <a:pPr marL="228600" lvl="0" indent="-2286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Markiere auch andere relevante Akteure aus Politik und Wirtschaft in deinem Post, die du auf unsere Aktion aufmerksam machen willst. </a:t>
            </a:r>
          </a:p>
          <a:p>
            <a:pPr marL="0" lvl="0" indent="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None/>
            </a:pPr>
            <a:endParaRPr lang="de-DE" sz="2000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None/>
            </a:pPr>
            <a:endParaRPr lang="de-DE" sz="2000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kennst noch weitere Betreiber*innen aus der Erneuerbaren-Branche, die gute Beispiele haben? </a:t>
            </a:r>
          </a:p>
          <a:p>
            <a:pPr marL="0" lvl="0" indent="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Sende das </a:t>
            </a:r>
            <a:r>
              <a:rPr lang="de-DE" sz="2000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Media Kit doch an sie weiter oder gib uns Bescheid!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e-DE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873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8BCBAE5-CECF-5822-DC29-2956AFA590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35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Text, Electric Blue (Farbe), Schrift, Logo enthält.&#10;&#10;Automatisch generierte Beschreibung">
            <a:extLst>
              <a:ext uri="{FF2B5EF4-FFF2-40B4-BE49-F238E27FC236}">
                <a16:creationId xmlns:a16="http://schemas.microsoft.com/office/drawing/2014/main" id="{CF148639-649B-2594-6718-F5E8B6E14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t="19429" r="25262" b="18857"/>
          <a:stretch/>
        </p:blipFill>
        <p:spPr>
          <a:xfrm>
            <a:off x="10633316" y="5551137"/>
            <a:ext cx="1558684" cy="1052112"/>
          </a:xfrm>
          <a:prstGeom prst="rect">
            <a:avLst/>
          </a:prstGeom>
        </p:spPr>
      </p:pic>
      <p:pic>
        <p:nvPicPr>
          <p:cNvPr id="3" name="Grafik 2" descr="Ein Bild, das Grafiken enthält.&#10;&#10;Automatisch generierte Beschreibung">
            <a:extLst>
              <a:ext uri="{FF2B5EF4-FFF2-40B4-BE49-F238E27FC236}">
                <a16:creationId xmlns:a16="http://schemas.microsoft.com/office/drawing/2014/main" id="{57A6E97F-CB89-5275-B05B-25E684652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00" y="2842719"/>
            <a:ext cx="14269732" cy="5068405"/>
          </a:xfrm>
          <a:prstGeom prst="rect">
            <a:avLst/>
          </a:prstGeom>
          <a:effectLst/>
        </p:spPr>
      </p:pic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4F6C7369-BF6C-C222-B1A9-9E60ACA6D5AC}"/>
              </a:ext>
            </a:extLst>
          </p:cNvPr>
          <p:cNvCxnSpPr>
            <a:cxnSpLocks/>
          </p:cNvCxnSpPr>
          <p:nvPr userDrawn="1"/>
        </p:nvCxnSpPr>
        <p:spPr>
          <a:xfrm>
            <a:off x="2392323" y="1199882"/>
            <a:ext cx="87023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el 1">
            <a:extLst>
              <a:ext uri="{FF2B5EF4-FFF2-40B4-BE49-F238E27FC236}">
                <a16:creationId xmlns:a16="http://schemas.microsoft.com/office/drawing/2014/main" id="{FF448700-30C8-3130-B125-417403B28BB8}"/>
              </a:ext>
            </a:extLst>
          </p:cNvPr>
          <p:cNvSpPr txBox="1">
            <a:spLocks/>
          </p:cNvSpPr>
          <p:nvPr userDrawn="1"/>
        </p:nvSpPr>
        <p:spPr>
          <a:xfrm>
            <a:off x="2369952" y="520855"/>
            <a:ext cx="8933773" cy="582267"/>
          </a:xfrm>
          <a:prstGeom prst="rect">
            <a:avLst/>
          </a:prstGeom>
        </p:spPr>
        <p:txBody>
          <a:bodyPr lIns="0"/>
          <a:lstStyle>
            <a:lvl1pPr algn="l" defTabSz="5715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Noch Fragen? – Deine Ansprechpartner*innen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3BE671F-BC3C-3DDB-6D9A-6AEEFA9489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9267" y="1420777"/>
            <a:ext cx="3145744" cy="2097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B108F30-A52E-869D-A89F-989F3B868C6E}"/>
              </a:ext>
            </a:extLst>
          </p:cNvPr>
          <p:cNvSpPr txBox="1"/>
          <p:nvPr userDrawn="1"/>
        </p:nvSpPr>
        <p:spPr>
          <a:xfrm>
            <a:off x="5789758" y="1498496"/>
            <a:ext cx="59549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de-DE" sz="20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Christian Morawe</a:t>
            </a:r>
            <a:br>
              <a:rPr lang="de-DE" sz="20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Referent für </a:t>
            </a:r>
            <a:r>
              <a:rPr lang="de-DE" sz="2000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Media Management und Redaktion</a:t>
            </a:r>
            <a:b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Bundesverband Erneuerbare Energie e.V.</a:t>
            </a:r>
          </a:p>
          <a:p>
            <a:pPr marL="0" lvl="0" indent="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Mail: </a:t>
            </a: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christian.morawe@bee-ev.de</a:t>
            </a:r>
            <a:endParaRPr lang="de-DE" sz="2000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Tel.: +49 151 171 229 75</a:t>
            </a:r>
            <a:endParaRPr lang="de-DE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A271FB2-B988-3D78-E590-F31EBFD3BE5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t="6620" r="-360" b="6627"/>
          <a:stretch/>
        </p:blipFill>
        <p:spPr>
          <a:xfrm>
            <a:off x="2392323" y="3820166"/>
            <a:ext cx="3145744" cy="2096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C08682D-BFBC-E5F9-BDC0-37A80F0A595D}"/>
              </a:ext>
            </a:extLst>
          </p:cNvPr>
          <p:cNvSpPr txBox="1"/>
          <p:nvPr userDrawn="1"/>
        </p:nvSpPr>
        <p:spPr>
          <a:xfrm>
            <a:off x="5802815" y="3897721"/>
            <a:ext cx="51641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de-DE" sz="20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Julian Barnick</a:t>
            </a:r>
            <a:br>
              <a:rPr lang="de-DE" sz="20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Referent für Kommunikation</a:t>
            </a:r>
            <a:b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Bundesverband Erneuerbare Energie e.V.</a:t>
            </a:r>
          </a:p>
          <a:p>
            <a:pPr marL="0" lvl="0" indent="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Mail: </a:t>
            </a: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julian.barnick@bee-ev.de</a:t>
            </a: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0" indent="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None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Tel.: +49 151 171 230 18</a:t>
            </a:r>
            <a:endParaRPr lang="de-DE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668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8BCBAE5-CECF-5822-DC29-2956AFA590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35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Text, Electric Blue (Farbe), Schrift, Logo enthält.&#10;&#10;Automatisch generierte Beschreibung">
            <a:extLst>
              <a:ext uri="{FF2B5EF4-FFF2-40B4-BE49-F238E27FC236}">
                <a16:creationId xmlns:a16="http://schemas.microsoft.com/office/drawing/2014/main" id="{CF148639-649B-2594-6718-F5E8B6E14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t="19429" r="25262" b="18857"/>
          <a:stretch/>
        </p:blipFill>
        <p:spPr>
          <a:xfrm>
            <a:off x="10633316" y="5551137"/>
            <a:ext cx="1558684" cy="1052112"/>
          </a:xfrm>
          <a:prstGeom prst="rect">
            <a:avLst/>
          </a:prstGeom>
        </p:spPr>
      </p:pic>
      <p:pic>
        <p:nvPicPr>
          <p:cNvPr id="3" name="Grafik 2" descr="Ein Bild, das Grafiken enthält.&#10;&#10;Automatisch generierte Beschreibung">
            <a:extLst>
              <a:ext uri="{FF2B5EF4-FFF2-40B4-BE49-F238E27FC236}">
                <a16:creationId xmlns:a16="http://schemas.microsoft.com/office/drawing/2014/main" id="{57A6E97F-CB89-5275-B05B-25E684652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00" y="2842719"/>
            <a:ext cx="14269732" cy="506840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45899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8BCBAE5-CECF-5822-DC29-2956AFA590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35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 descr="Ein Bild, das Grafiken enthält.&#10;&#10;Automatisch generierte Beschreibung">
            <a:extLst>
              <a:ext uri="{FF2B5EF4-FFF2-40B4-BE49-F238E27FC236}">
                <a16:creationId xmlns:a16="http://schemas.microsoft.com/office/drawing/2014/main" id="{606711E8-324E-1A51-CB90-C7574994F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00" y="2842719"/>
            <a:ext cx="14269732" cy="5068405"/>
          </a:xfrm>
          <a:prstGeom prst="rect">
            <a:avLst/>
          </a:prstGeom>
          <a:effectLst/>
        </p:spPr>
      </p:pic>
      <p:pic>
        <p:nvPicPr>
          <p:cNvPr id="8" name="Grafik 7" descr="Ein Bild, das Text, Electric Blue (Farbe), Schrift, Logo enthält.&#10;&#10;Automatisch generierte Beschreibung">
            <a:extLst>
              <a:ext uri="{FF2B5EF4-FFF2-40B4-BE49-F238E27FC236}">
                <a16:creationId xmlns:a16="http://schemas.microsoft.com/office/drawing/2014/main" id="{CF148639-649B-2594-6718-F5E8B6E14C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t="19429" r="25262" b="18857"/>
          <a:stretch/>
        </p:blipFill>
        <p:spPr>
          <a:xfrm>
            <a:off x="10633316" y="5551137"/>
            <a:ext cx="1558684" cy="105211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569E385-75C3-1955-3EDF-2EC2E6FAF0AF}"/>
              </a:ext>
            </a:extLst>
          </p:cNvPr>
          <p:cNvSpPr txBox="1"/>
          <p:nvPr userDrawn="1"/>
        </p:nvSpPr>
        <p:spPr>
          <a:xfrm>
            <a:off x="5858845" y="2022187"/>
            <a:ext cx="49005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Windenergie ist ein zentraler Baustein für die Energiewende und damit für das Erreichen einer klimaneutralen Gesellschaft. Doch sie hilft mehr als nur der Umwelt: Windenergie hat zahllose Vorteile und Nutzen für Gemeinden und ihre Bewohner*innen vor Ort. </a:t>
            </a:r>
            <a:r>
              <a:rPr lang="de-DE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stärkt unsere Kommunen ungemein.</a:t>
            </a:r>
          </a:p>
          <a:p>
            <a:endParaRPr lang="de-DE" sz="1600" strike="noStrik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strike="noStrik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Bundesverband WindEnergie e.V. hat darum die</a:t>
            </a:r>
            <a:r>
              <a:rPr lang="de-DE" sz="1600" b="1" strike="noStrik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Kampagne</a:t>
            </a:r>
            <a:r>
              <a:rPr lang="de-DE" sz="1600" strike="noStrik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strike="noStrik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„Wind beflügelt“ </a:t>
            </a:r>
            <a:r>
              <a:rPr lang="de-DE" sz="1600" strike="noStrik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 Leben gerufen. Mit ihr machen wir die Erfolgsgeschichten der Windenergie greifbar – praktische, echte, lokale Beispiele der gesellschaftlichen Wertschöpfung, direkt aus den Kommunen.</a:t>
            </a:r>
            <a:endParaRPr lang="de-DE" sz="1800" strike="noStrik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2DDE7F5-2056-7504-4890-0978AB14C923}"/>
              </a:ext>
            </a:extLst>
          </p:cNvPr>
          <p:cNvSpPr txBox="1"/>
          <p:nvPr userDrawn="1"/>
        </p:nvSpPr>
        <p:spPr>
          <a:xfrm>
            <a:off x="2284576" y="740118"/>
            <a:ext cx="7744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Erklärung der Kampagne</a:t>
            </a:r>
            <a:endParaRPr lang="de-DE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F25381B-3B09-7291-9C32-A4D644E64664}"/>
              </a:ext>
            </a:extLst>
          </p:cNvPr>
          <p:cNvCxnSpPr>
            <a:cxnSpLocks/>
          </p:cNvCxnSpPr>
          <p:nvPr userDrawn="1"/>
        </p:nvCxnSpPr>
        <p:spPr>
          <a:xfrm>
            <a:off x="2343830" y="1672157"/>
            <a:ext cx="71310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97ABB517-1843-5705-30AC-B80D37038A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939" y="2105727"/>
            <a:ext cx="3858302" cy="2170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174DE86-9E2F-EBC5-F32D-A8F8F739A2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64877" y="3356079"/>
            <a:ext cx="3858153" cy="2170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173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8BCBAE5-CECF-5822-DC29-2956AFA590F1}"/>
              </a:ext>
            </a:extLst>
          </p:cNvPr>
          <p:cNvSpPr/>
          <p:nvPr userDrawn="1"/>
        </p:nvSpPr>
        <p:spPr>
          <a:xfrm>
            <a:off x="0" y="-8709"/>
            <a:ext cx="12192000" cy="6858000"/>
          </a:xfrm>
          <a:prstGeom prst="rect">
            <a:avLst/>
          </a:prstGeom>
          <a:solidFill>
            <a:srgbClr val="1335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 descr="Ein Bild, das Grafiken enthält.&#10;&#10;Automatisch generierte Beschreibung">
            <a:extLst>
              <a:ext uri="{FF2B5EF4-FFF2-40B4-BE49-F238E27FC236}">
                <a16:creationId xmlns:a16="http://schemas.microsoft.com/office/drawing/2014/main" id="{480688A3-98E2-B50E-9616-AEC1ECF9D9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00" y="2842719"/>
            <a:ext cx="14269732" cy="5068405"/>
          </a:xfrm>
          <a:prstGeom prst="rect">
            <a:avLst/>
          </a:prstGeom>
          <a:effectLst/>
        </p:spPr>
      </p:pic>
      <p:pic>
        <p:nvPicPr>
          <p:cNvPr id="8" name="Grafik 7" descr="Ein Bild, das Text, Electric Blue (Farbe), Schrift, Logo enthält.&#10;&#10;Automatisch generierte Beschreibung">
            <a:extLst>
              <a:ext uri="{FF2B5EF4-FFF2-40B4-BE49-F238E27FC236}">
                <a16:creationId xmlns:a16="http://schemas.microsoft.com/office/drawing/2014/main" id="{CF148639-649B-2594-6718-F5E8B6E14C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t="19429" r="25262" b="18857"/>
          <a:stretch/>
        </p:blipFill>
        <p:spPr>
          <a:xfrm>
            <a:off x="10633316" y="5551137"/>
            <a:ext cx="1558684" cy="105211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2DDE7F5-2056-7504-4890-0978AB14C923}"/>
              </a:ext>
            </a:extLst>
          </p:cNvPr>
          <p:cNvSpPr txBox="1"/>
          <p:nvPr userDrawn="1"/>
        </p:nvSpPr>
        <p:spPr>
          <a:xfrm>
            <a:off x="1567548" y="740118"/>
            <a:ext cx="9045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Erklärung des </a:t>
            </a:r>
            <a:r>
              <a:rPr lang="de-DE" sz="5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de-DE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Media Kits</a:t>
            </a:r>
            <a:endParaRPr lang="de-DE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F25381B-3B09-7291-9C32-A4D644E646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715589" y="1663448"/>
            <a:ext cx="8897237" cy="348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7A71CD1A-9BEA-9425-4B45-7BCD02E93502}"/>
              </a:ext>
            </a:extLst>
          </p:cNvPr>
          <p:cNvSpPr txBox="1"/>
          <p:nvPr userDrawn="1"/>
        </p:nvSpPr>
        <p:spPr>
          <a:xfrm>
            <a:off x="2137558" y="1924493"/>
            <a:ext cx="8337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latinLnBrk="0" hangingPunct="1"/>
            <a:r>
              <a:rPr lang="de-DE" sz="18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Gemeinsam möchten wir die Kampagne „Wind beflügelt“ nutzen, um die Erfolgsgeschichten der Windenergie für die Kommunen nach außen zu tragen.</a:t>
            </a:r>
          </a:p>
          <a:p>
            <a:pPr marL="0" algn="l" rtl="0" eaLnBrk="1" latinLnBrk="0" hangingPunct="1"/>
            <a:endParaRPr lang="de-DE" sz="1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algn="l" rtl="0" eaLnBrk="1" latinLnBrk="0" hangingPunct="1"/>
            <a:r>
              <a:rPr lang="de-DE" sz="18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Diese Vorlage hilft dir dabei, ein sogenanntes </a:t>
            </a:r>
            <a:r>
              <a:rPr lang="de-DE" sz="1800" b="1" kern="12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SharePic</a:t>
            </a:r>
            <a:r>
              <a:rPr lang="de-DE" sz="1800" b="1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mit deinem Bild </a:t>
            </a:r>
            <a:r>
              <a:rPr lang="de-DE" sz="18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zu erstellen und so in den Sozialen Medien deine Beispiele öffentlichkeitswirksam zu zeigen. </a:t>
            </a:r>
          </a:p>
          <a:p>
            <a:pPr marL="0" algn="l" rtl="0" eaLnBrk="1" latinLnBrk="0" hangingPunct="1"/>
            <a:endParaRPr lang="de-DE" sz="1800" kern="1200" dirty="0">
              <a:solidFill>
                <a:srgbClr val="FFFFFF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algn="l" rtl="0" eaLnBrk="1" latinLnBrk="0" hangingPunct="1"/>
            <a:r>
              <a:rPr lang="de-DE" sz="18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Gleichzeitig erhältst du in diesem Paket auch von uns vorgefertigte Designs, die du ebenfalls für deine </a:t>
            </a:r>
            <a:r>
              <a:rPr lang="de-DE" sz="1800" kern="12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Social</a:t>
            </a:r>
            <a:r>
              <a:rPr lang="de-DE" sz="18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Media Arbeit nutzen kannst.</a:t>
            </a:r>
            <a:endParaRPr lang="de-DE" sz="1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rafik 14" descr="Ein Bild, das Grafiken, Symbol, Grafikdesign, Silhouette enthält.&#10;&#10;Automatisch generierte Beschreibung">
            <a:extLst>
              <a:ext uri="{FF2B5EF4-FFF2-40B4-BE49-F238E27FC236}">
                <a16:creationId xmlns:a16="http://schemas.microsoft.com/office/drawing/2014/main" id="{3CB098E0-5646-5880-42E1-636E6E6266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44" y="5308269"/>
            <a:ext cx="641269" cy="641269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3AD5A0D-160A-CC2D-A91B-7BDAB51BB1DA}"/>
              </a:ext>
            </a:extLst>
          </p:cNvPr>
          <p:cNvGrpSpPr/>
          <p:nvPr userDrawn="1"/>
        </p:nvGrpSpPr>
        <p:grpSpPr>
          <a:xfrm>
            <a:off x="3025127" y="4467577"/>
            <a:ext cx="3740725" cy="2109543"/>
            <a:chOff x="2355275" y="4487769"/>
            <a:chExt cx="3740725" cy="2109543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14DE898-18E0-CE75-84E3-6A6B72A9E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355275" y="4487769"/>
              <a:ext cx="3740725" cy="21095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rafik 18" descr="Ein Bild, das Grafiken, Symbol, Grafikdesign, Silhouette enthält.&#10;&#10;Automatisch generierte Beschreibung">
              <a:extLst>
                <a:ext uri="{FF2B5EF4-FFF2-40B4-BE49-F238E27FC236}">
                  <a16:creationId xmlns:a16="http://schemas.microsoft.com/office/drawing/2014/main" id="{868FAEF3-EDF2-608F-0F88-FF4485E30A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6185" y="5388796"/>
              <a:ext cx="786662" cy="7866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377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8BCBAE5-CECF-5822-DC29-2956AFA590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35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Grafiken enthält.&#10;&#10;Automatisch generierte Beschreibung">
            <a:extLst>
              <a:ext uri="{FF2B5EF4-FFF2-40B4-BE49-F238E27FC236}">
                <a16:creationId xmlns:a16="http://schemas.microsoft.com/office/drawing/2014/main" id="{7933ECB2-4597-ED60-954E-20DC869EE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00" y="2842719"/>
            <a:ext cx="14269732" cy="5068405"/>
          </a:xfrm>
          <a:prstGeom prst="rect">
            <a:avLst/>
          </a:prstGeom>
          <a:effectLst/>
        </p:spPr>
      </p:pic>
      <p:pic>
        <p:nvPicPr>
          <p:cNvPr id="8" name="Grafik 7" descr="Ein Bild, das Text, Electric Blue (Farbe), Schrift, Logo enthält.&#10;&#10;Automatisch generierte Beschreibung">
            <a:extLst>
              <a:ext uri="{FF2B5EF4-FFF2-40B4-BE49-F238E27FC236}">
                <a16:creationId xmlns:a16="http://schemas.microsoft.com/office/drawing/2014/main" id="{CF148639-649B-2594-6718-F5E8B6E14C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t="19429" r="25262" b="18857"/>
          <a:stretch/>
        </p:blipFill>
        <p:spPr>
          <a:xfrm>
            <a:off x="10633316" y="5551137"/>
            <a:ext cx="1558684" cy="1052112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CF6C9DA-AD1D-3C70-F191-05C19D085107}"/>
              </a:ext>
            </a:extLst>
          </p:cNvPr>
          <p:cNvCxnSpPr>
            <a:cxnSpLocks/>
          </p:cNvCxnSpPr>
          <p:nvPr userDrawn="1"/>
        </p:nvCxnSpPr>
        <p:spPr>
          <a:xfrm>
            <a:off x="2447109" y="1199882"/>
            <a:ext cx="75764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2151E054-AEAB-768D-5F44-490035C1B081}"/>
              </a:ext>
            </a:extLst>
          </p:cNvPr>
          <p:cNvSpPr txBox="1">
            <a:spLocks/>
          </p:cNvSpPr>
          <p:nvPr userDrawn="1"/>
        </p:nvSpPr>
        <p:spPr>
          <a:xfrm>
            <a:off x="3014387" y="573875"/>
            <a:ext cx="6373453" cy="564990"/>
          </a:xfrm>
          <a:prstGeom prst="rect">
            <a:avLst/>
          </a:prstGeom>
        </p:spPr>
        <p:txBody>
          <a:bodyPr lIns="0"/>
          <a:lstStyle>
            <a:lvl1pPr algn="l" defTabSz="5715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Hinweise zur </a:t>
            </a:r>
            <a:r>
              <a:rPr lang="de-DE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SharePic</a:t>
            </a:r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-Erstellung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0FD562E-E50F-E6F5-709D-65589CE11A6C}"/>
              </a:ext>
            </a:extLst>
          </p:cNvPr>
          <p:cNvSpPr txBox="1"/>
          <p:nvPr userDrawn="1"/>
        </p:nvSpPr>
        <p:spPr>
          <a:xfrm>
            <a:off x="2325187" y="1357874"/>
            <a:ext cx="81512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Auf den folgenden Folien kannst du dein eigenes Bild einfügen, um einen „Wind beflügelt“-Post zu erstellen.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Wähle zwischen der grünen und der blauen Vorlage, passend zu deinem Bildmaterial.</a:t>
            </a:r>
            <a:endParaRPr lang="de-DE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Füge auf der linken Seite dein Bild ein. Falls notwendig, schiebe es über „</a:t>
            </a:r>
            <a:r>
              <a:rPr lang="de-DE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Anordnen“ </a:t>
            </a: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den Hintergrund, damit die weißen Textelemente </a:t>
            </a:r>
            <a:r>
              <a:rPr lang="de-DE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sichtbar´werden</a:t>
            </a: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de-DE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Den Bildausschnitt kannst du nach Auswahl des Fotos unter </a:t>
            </a:r>
            <a:r>
              <a:rPr lang="de-DE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„Bildformat/ Zuschneiden“</a:t>
            </a: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bearbeiten.</a:t>
            </a:r>
            <a:endParaRPr lang="de-DE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Achte darauf, dass die weiße Schrift gut lesbar ist. Wähle das Bild so, dass es auf einem ausreichend dunklen Hintergrund steht, oder verdunkle das Hintergrundbild etwas.</a:t>
            </a:r>
            <a:endParaRPr lang="de-DE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Speichere dein </a:t>
            </a:r>
            <a:r>
              <a:rPr lang="de-DE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SharePic</a:t>
            </a: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unter „Datei/Speichern unter“ als JPEG ab. Fertig!</a:t>
            </a:r>
            <a:endParaRPr lang="de-DE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de-DE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Bitte nicht: </a:t>
            </a:r>
            <a:endParaRPr lang="de-DE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die Anordnung der Elemente </a:t>
            </a:r>
            <a:r>
              <a:rPr lang="de-DE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verändern!</a:t>
            </a:r>
            <a:endParaRPr lang="de-DE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de-DE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das Farbschema eingreifen</a:t>
            </a: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Die jeweiligen Blau- und Grüntöne sind bereits aufeinander abgestimmt.</a:t>
            </a:r>
            <a:endParaRPr lang="de-DE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56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8BCBAE5-CECF-5822-DC29-2956AFA590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35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Text, Electric Blue (Farbe), Schrift, Logo enthält.&#10;&#10;Automatisch generierte Beschreibung">
            <a:extLst>
              <a:ext uri="{FF2B5EF4-FFF2-40B4-BE49-F238E27FC236}">
                <a16:creationId xmlns:a16="http://schemas.microsoft.com/office/drawing/2014/main" id="{CF148639-649B-2594-6718-F5E8B6E14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t="19429" r="25262" b="18857"/>
          <a:stretch/>
        </p:blipFill>
        <p:spPr>
          <a:xfrm>
            <a:off x="10633316" y="5551137"/>
            <a:ext cx="1558684" cy="1052112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CF6C9DA-AD1D-3C70-F191-05C19D085107}"/>
              </a:ext>
            </a:extLst>
          </p:cNvPr>
          <p:cNvCxnSpPr>
            <a:cxnSpLocks/>
          </p:cNvCxnSpPr>
          <p:nvPr userDrawn="1"/>
        </p:nvCxnSpPr>
        <p:spPr>
          <a:xfrm>
            <a:off x="2447109" y="1199882"/>
            <a:ext cx="75764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2151E054-AEAB-768D-5F44-490035C1B081}"/>
              </a:ext>
            </a:extLst>
          </p:cNvPr>
          <p:cNvSpPr txBox="1">
            <a:spLocks/>
          </p:cNvSpPr>
          <p:nvPr userDrawn="1"/>
        </p:nvSpPr>
        <p:spPr>
          <a:xfrm>
            <a:off x="2447109" y="573875"/>
            <a:ext cx="7576457" cy="564990"/>
          </a:xfrm>
          <a:prstGeom prst="rect">
            <a:avLst/>
          </a:prstGeom>
        </p:spPr>
        <p:txBody>
          <a:bodyPr lIns="0"/>
          <a:lstStyle>
            <a:lvl1pPr algn="l" defTabSz="5715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Troubleshooting - Auflösung der Bilder</a:t>
            </a:r>
          </a:p>
        </p:txBody>
      </p:sp>
      <p:pic>
        <p:nvPicPr>
          <p:cNvPr id="17" name="Grafik 16" descr="Ein Bild, das Grafiken enthält.&#10;&#10;Automatisch generierte Beschreibung">
            <a:extLst>
              <a:ext uri="{FF2B5EF4-FFF2-40B4-BE49-F238E27FC236}">
                <a16:creationId xmlns:a16="http://schemas.microsoft.com/office/drawing/2014/main" id="{A7FE4605-A55D-BE99-61ED-11B5E5E128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00" y="2842719"/>
            <a:ext cx="14269732" cy="5068405"/>
          </a:xfrm>
          <a:prstGeom prst="rect">
            <a:avLst/>
          </a:prstGeom>
          <a:effectLst/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0FD562E-E50F-E6F5-709D-65589CE11A6C}"/>
              </a:ext>
            </a:extLst>
          </p:cNvPr>
          <p:cNvSpPr txBox="1"/>
          <p:nvPr userDrawn="1"/>
        </p:nvSpPr>
        <p:spPr>
          <a:xfrm>
            <a:off x="1793967" y="1357874"/>
            <a:ext cx="926592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Solltest du feststellen, dass deine exportierten Bilder eine relativ geringe Auflösung haben, gibt es dafür mehrere mögliche Gründe. </a:t>
            </a:r>
          </a:p>
          <a:p>
            <a:pPr>
              <a:spcAft>
                <a:spcPts val="1200"/>
              </a:spcAft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Hier sind ein paar technische Schritte, die du zur Lösung ausprobieren kannst:</a:t>
            </a:r>
          </a:p>
          <a:p>
            <a:pPr marL="342900" lvl="0" indent="-342900"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Überprüfe die Foliengröße unter </a:t>
            </a:r>
            <a:r>
              <a:rPr lang="de-DE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„Entwurf“ </a:t>
            </a:r>
            <a:r>
              <a:rPr lang="de-DE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de-DE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„Foliengröße“</a:t>
            </a:r>
          </a:p>
          <a:p>
            <a:pPr marL="0" lvl="0" indent="0">
              <a:buFont typeface="Wingdings" panose="05000000000000000000" pitchFamily="2" charset="2"/>
              <a:buNone/>
              <a:tabLst>
                <a:tab pos="457200" algn="l"/>
              </a:tabLst>
            </a:pPr>
            <a:endParaRPr lang="de-DE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Ändere die Qualität deiner Exporte. Die Option findest du beim Speichern unter </a:t>
            </a:r>
            <a:b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„Weitere Optionen“ </a:t>
            </a:r>
            <a:r>
              <a:rPr lang="de-DE" sz="1800" b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dann</a:t>
            </a:r>
            <a:r>
              <a:rPr lang="de-DE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„Tools“ </a:t>
            </a:r>
            <a:r>
              <a:rPr lang="de-DE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„Bilder komprimieren“ </a:t>
            </a:r>
            <a:r>
              <a:rPr lang="de-DE" sz="1800" b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und wähle </a:t>
            </a:r>
            <a:r>
              <a:rPr lang="de-DE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„High Fidelity“</a:t>
            </a:r>
            <a:endParaRPr lang="de-DE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B218078-02FB-78C1-CAF2-4278B2FBD2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3120" y="3739800"/>
            <a:ext cx="10668924" cy="1347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38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8BCBAE5-CECF-5822-DC29-2956AFA590F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335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fik 11" descr="Ein Bild, das Gerät, Windmühle, Windturbine, Windfarm enthält.&#10;&#10;Automatisch generierte Beschreibung">
            <a:extLst>
              <a:ext uri="{FF2B5EF4-FFF2-40B4-BE49-F238E27FC236}">
                <a16:creationId xmlns:a16="http://schemas.microsoft.com/office/drawing/2014/main" id="{E30A3011-8EE2-2D01-2707-64E6C9EC29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816" y="426946"/>
            <a:ext cx="3422877" cy="587811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CBBE6E-6997-5E7C-3EC6-EFEAF2BFB3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6752" y="2671407"/>
            <a:ext cx="3989860" cy="85857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3F1D10D-11D1-7DBF-33A8-74200409E5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46752" y="906923"/>
            <a:ext cx="1652462" cy="6961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99C2B54-241F-6062-9D7A-6B2BCD8F361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6603" y="6103412"/>
            <a:ext cx="2117286" cy="201647"/>
          </a:xfrm>
          <a:prstGeom prst="rect">
            <a:avLst/>
          </a:prstGeom>
        </p:spPr>
      </p:pic>
      <p:pic>
        <p:nvPicPr>
          <p:cNvPr id="14" name="Grafik 13" descr="Ein Bild, das Schrif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0753E5CF-857D-72C0-429F-790094140F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46" y="399231"/>
            <a:ext cx="1033524" cy="690581"/>
          </a:xfrm>
          <a:prstGeom prst="rect">
            <a:avLst/>
          </a:prstGeom>
        </p:spPr>
      </p:pic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A159130A-00DC-30DE-B9BF-84F9963DAB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366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Hier kannst du das Bild einfügen.</a:t>
            </a:r>
          </a:p>
        </p:txBody>
      </p:sp>
    </p:spTree>
    <p:extLst>
      <p:ext uri="{BB962C8B-B14F-4D97-AF65-F5344CB8AC3E}">
        <p14:creationId xmlns:p14="http://schemas.microsoft.com/office/powerpoint/2010/main" val="2987604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C459A7C-4B6B-B7DD-5D29-1E563C5ABA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366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Hier kannst du das Bild einfügen.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8BCBAE5-CECF-5822-DC29-2956AFA590F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3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Gerät, Generator, Windmühle, Windturbine enthält.&#10;&#10;Automatisch generierte Beschreibung">
            <a:extLst>
              <a:ext uri="{FF2B5EF4-FFF2-40B4-BE49-F238E27FC236}">
                <a16:creationId xmlns:a16="http://schemas.microsoft.com/office/drawing/2014/main" id="{46DB56B3-DD54-C4D0-E464-D27D86D9EE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627" y="426858"/>
            <a:ext cx="3399253" cy="587811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CBBE6E-6997-5E7C-3EC6-EFEAF2BFB3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6752" y="2671407"/>
            <a:ext cx="3989860" cy="85857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3F1D10D-11D1-7DBF-33A8-74200409E5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46752" y="906923"/>
            <a:ext cx="1652462" cy="6961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99C2B54-241F-6062-9D7A-6B2BCD8F361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6603" y="6103412"/>
            <a:ext cx="2117286" cy="201647"/>
          </a:xfrm>
          <a:prstGeom prst="rect">
            <a:avLst/>
          </a:prstGeom>
        </p:spPr>
      </p:pic>
      <p:pic>
        <p:nvPicPr>
          <p:cNvPr id="14" name="Grafik 13" descr="Ein Bild, das Schrif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0753E5CF-857D-72C0-429F-790094140F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46" y="399231"/>
            <a:ext cx="1033524" cy="69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33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8BCBAE5-CECF-5822-DC29-2956AFA590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35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Text, Electric Blue (Farbe), Schrift, Logo enthält.&#10;&#10;Automatisch generierte Beschreibung">
            <a:extLst>
              <a:ext uri="{FF2B5EF4-FFF2-40B4-BE49-F238E27FC236}">
                <a16:creationId xmlns:a16="http://schemas.microsoft.com/office/drawing/2014/main" id="{CF148639-649B-2594-6718-F5E8B6E14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t="19429" r="25262" b="18857"/>
          <a:stretch/>
        </p:blipFill>
        <p:spPr>
          <a:xfrm>
            <a:off x="10633316" y="5551137"/>
            <a:ext cx="1558684" cy="1052112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CF6C9DA-AD1D-3C70-F191-05C19D085107}"/>
              </a:ext>
            </a:extLst>
          </p:cNvPr>
          <p:cNvCxnSpPr>
            <a:cxnSpLocks/>
          </p:cNvCxnSpPr>
          <p:nvPr userDrawn="1"/>
        </p:nvCxnSpPr>
        <p:spPr>
          <a:xfrm>
            <a:off x="2447109" y="1199882"/>
            <a:ext cx="75764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2151E054-AEAB-768D-5F44-490035C1B081}"/>
              </a:ext>
            </a:extLst>
          </p:cNvPr>
          <p:cNvSpPr txBox="1">
            <a:spLocks/>
          </p:cNvSpPr>
          <p:nvPr userDrawn="1"/>
        </p:nvSpPr>
        <p:spPr>
          <a:xfrm>
            <a:off x="2369953" y="520855"/>
            <a:ext cx="8062915" cy="392331"/>
          </a:xfrm>
          <a:prstGeom prst="rect">
            <a:avLst/>
          </a:prstGeom>
        </p:spPr>
        <p:txBody>
          <a:bodyPr lIns="0"/>
          <a:lstStyle>
            <a:lvl1pPr algn="l" defTabSz="5715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Hinweise zum </a:t>
            </a:r>
            <a:r>
              <a:rPr lang="de-DE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Media Post -  Teil 1</a:t>
            </a:r>
          </a:p>
        </p:txBody>
      </p:sp>
      <p:pic>
        <p:nvPicPr>
          <p:cNvPr id="17" name="Grafik 16" descr="Ein Bild, das Grafiken enthält.&#10;&#10;Automatisch generierte Beschreibung">
            <a:extLst>
              <a:ext uri="{FF2B5EF4-FFF2-40B4-BE49-F238E27FC236}">
                <a16:creationId xmlns:a16="http://schemas.microsoft.com/office/drawing/2014/main" id="{A7FE4605-A55D-BE99-61ED-11B5E5E128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00" y="2842719"/>
            <a:ext cx="14269732" cy="5068405"/>
          </a:xfrm>
          <a:prstGeom prst="rect">
            <a:avLst/>
          </a:prstGeom>
          <a:effectLst/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0FD562E-E50F-E6F5-709D-65589CE11A6C}"/>
              </a:ext>
            </a:extLst>
          </p:cNvPr>
          <p:cNvSpPr txBox="1"/>
          <p:nvPr userDrawn="1"/>
        </p:nvSpPr>
        <p:spPr>
          <a:xfrm>
            <a:off x="2325188" y="1357874"/>
            <a:ext cx="769837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 das </a:t>
            </a:r>
            <a:r>
              <a:rPr lang="de-DE" sz="2000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SharePic</a:t>
            </a: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den Sozialen Medien zu posten, benötigt das Beispiel noch einen </a:t>
            </a:r>
            <a:r>
              <a:rPr lang="de-DE" sz="20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aussagekräftigen Text im Post</a:t>
            </a: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28600" lvl="0" indent="-2286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es sich hierbei um dein eigenes Beispiel handelt, bietet sich ein individualisierter Text an, der dieses gut beschreibt.</a:t>
            </a:r>
          </a:p>
          <a:p>
            <a:pPr marL="228600" lvl="0" indent="-2286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20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Hier sind einige Fragen, die dir bei der Beschreibung des Projekts helfen können</a:t>
            </a:r>
            <a:r>
              <a:rPr lang="de-DE" sz="2000" kern="1200" noProof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685800" lvl="1" indent="-2286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welcher Kommune liegt das Projekt und hat es einen Namen?</a:t>
            </a:r>
          </a:p>
          <a:p>
            <a:pPr marL="685800" lvl="1" indent="-2286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 viele MW erzeugt es?</a:t>
            </a:r>
          </a:p>
          <a:p>
            <a:pPr marL="685800" lvl="1" indent="-2286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 viele Windenergieanlagen wurden installiert?</a:t>
            </a:r>
          </a:p>
          <a:p>
            <a:pPr marL="685800" lvl="1" indent="-2286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Welche Wertschöpfung erzeugt es?</a:t>
            </a:r>
          </a:p>
          <a:p>
            <a:pPr marL="685800" lvl="1" indent="-2286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20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Wie hat sich das Zusammenleben in der Gemeinde durch das Projekt verbessert?</a:t>
            </a:r>
            <a:endParaRPr lang="de-DE" sz="2000" kern="1200" noProof="0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273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8BCBAE5-CECF-5822-DC29-2956AFA590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35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Text, Electric Blue (Farbe), Schrift, Logo enthält.&#10;&#10;Automatisch generierte Beschreibung">
            <a:extLst>
              <a:ext uri="{FF2B5EF4-FFF2-40B4-BE49-F238E27FC236}">
                <a16:creationId xmlns:a16="http://schemas.microsoft.com/office/drawing/2014/main" id="{CF148639-649B-2594-6718-F5E8B6E14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t="19429" r="25262" b="18857"/>
          <a:stretch/>
        </p:blipFill>
        <p:spPr>
          <a:xfrm>
            <a:off x="10633316" y="5551137"/>
            <a:ext cx="1558684" cy="1052112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CF6C9DA-AD1D-3C70-F191-05C19D085107}"/>
              </a:ext>
            </a:extLst>
          </p:cNvPr>
          <p:cNvCxnSpPr>
            <a:cxnSpLocks/>
          </p:cNvCxnSpPr>
          <p:nvPr userDrawn="1"/>
        </p:nvCxnSpPr>
        <p:spPr>
          <a:xfrm>
            <a:off x="2447109" y="1199882"/>
            <a:ext cx="75764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2151E054-AEAB-768D-5F44-490035C1B081}"/>
              </a:ext>
            </a:extLst>
          </p:cNvPr>
          <p:cNvSpPr txBox="1">
            <a:spLocks/>
          </p:cNvSpPr>
          <p:nvPr userDrawn="1"/>
        </p:nvSpPr>
        <p:spPr>
          <a:xfrm>
            <a:off x="2369953" y="520855"/>
            <a:ext cx="8062915" cy="392331"/>
          </a:xfrm>
          <a:prstGeom prst="rect">
            <a:avLst/>
          </a:prstGeom>
        </p:spPr>
        <p:txBody>
          <a:bodyPr lIns="0"/>
          <a:lstStyle>
            <a:lvl1pPr algn="l" defTabSz="5715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Hinweise zum </a:t>
            </a:r>
            <a:r>
              <a:rPr lang="de-DE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Media Post -  Teil 2</a:t>
            </a:r>
          </a:p>
        </p:txBody>
      </p:sp>
      <p:pic>
        <p:nvPicPr>
          <p:cNvPr id="17" name="Grafik 16" descr="Ein Bild, das Grafiken enthält.&#10;&#10;Automatisch generierte Beschreibung">
            <a:extLst>
              <a:ext uri="{FF2B5EF4-FFF2-40B4-BE49-F238E27FC236}">
                <a16:creationId xmlns:a16="http://schemas.microsoft.com/office/drawing/2014/main" id="{A7FE4605-A55D-BE99-61ED-11B5E5E128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00" y="2842719"/>
            <a:ext cx="14269732" cy="5068405"/>
          </a:xfrm>
          <a:prstGeom prst="rect">
            <a:avLst/>
          </a:prstGeom>
          <a:effectLst/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EA0DA79-9491-486A-86DB-A684A0EB7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89" y="2842719"/>
            <a:ext cx="2861135" cy="36307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EF77916-A63E-1FFD-C625-84C2430B4D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263" y="2994738"/>
            <a:ext cx="2654974" cy="2697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6408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73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55" r:id="rId3"/>
    <p:sldLayoutId id="2147483662" r:id="rId4"/>
    <p:sldLayoutId id="2147483663" r:id="rId5"/>
    <p:sldLayoutId id="2147483649" r:id="rId6"/>
    <p:sldLayoutId id="2147483661" r:id="rId7"/>
    <p:sldLayoutId id="2147483658" r:id="rId8"/>
    <p:sldLayoutId id="2147483659" r:id="rId9"/>
    <p:sldLayoutId id="2147483660" r:id="rId10"/>
    <p:sldLayoutId id="2147483654" r:id="rId11"/>
    <p:sldLayoutId id="21474836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osts/bundesverband-windenergie-e-v-_wind-befl%C3%BCgelt-erfolgsgeschichte-aus-brandenburg-activity-7265659388290330624-w864?utm_source=share&amp;utm_medium=member_desktop" TargetMode="External"/><Relationship Id="rId2" Type="http://schemas.openxmlformats.org/officeDocument/2006/relationships/hyperlink" Target="https://www.linkedin.com/posts/bundesverband-windenergie-e-v-_erfolgsgeschichte-aus-hessen-wind-befl%C3%BCgelt-activity-7268165514546266112-fGnJ?utm_source=share&amp;utm_medium=member_desktop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linkedin.com/feed/update/urn:li:activity:7260634128474148864" TargetMode="External"/><Relationship Id="rId4" Type="http://schemas.openxmlformats.org/officeDocument/2006/relationships/hyperlink" Target="https://www.linkedin.com/feed/update/urn:li:activity:7263100038111809536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kedin.com/company/bundesverband-windenergie-e-v-/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6.jpe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esentationload.de/blog/folien-in-hoher-aufloesung-exportieren/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106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8E3A6-3C82-AF8A-BCB1-3EAD68BD1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776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2876B-0FDD-776E-491B-398B33E74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4433392-DAEA-4918-4B90-FE3C860D2B6F}"/>
              </a:ext>
            </a:extLst>
          </p:cNvPr>
          <p:cNvSpPr txBox="1"/>
          <p:nvPr/>
        </p:nvSpPr>
        <p:spPr>
          <a:xfrm>
            <a:off x="2325188" y="1357874"/>
            <a:ext cx="769837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Solltest du dir unsicher sein, wie der Text genau aussehen könnte, kannst du dich gerne von unseren Beispielen inspirieren lassen!</a:t>
            </a:r>
          </a:p>
          <a:p>
            <a:pPr marL="228600" lvl="0" indent="-2286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Links zu einigen unserer Posts findest du hier:</a:t>
            </a:r>
          </a:p>
          <a:p>
            <a:pPr marL="685800" lvl="1" indent="-2286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Ulrichstein</a:t>
            </a:r>
            <a:endParaRPr lang="de-DE" sz="2000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286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Potsdam</a:t>
            </a:r>
            <a:endParaRPr lang="de-DE" sz="2000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286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Leisnig</a:t>
            </a:r>
            <a:endParaRPr lang="de-DE" sz="2000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28600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Saale-Region</a:t>
            </a:r>
            <a:endParaRPr lang="de-DE" sz="2000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e-DE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81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34110-DD9D-A16C-B5AE-98373852D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0FEF31B-E017-5C97-2FFB-2181BBD777F7}"/>
              </a:ext>
            </a:extLst>
          </p:cNvPr>
          <p:cNvSpPr txBox="1"/>
          <p:nvPr/>
        </p:nvSpPr>
        <p:spPr>
          <a:xfrm>
            <a:off x="4987706" y="1662674"/>
            <a:ext cx="3636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buClr>
                <a:schemeClr val="bg1"/>
              </a:buClr>
            </a:pP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Bundesverband WindEnergie e.V.</a:t>
            </a:r>
            <a:r>
              <a:rPr lang="de-DE" sz="20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336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584DD-537A-FC67-5B29-012D42F70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342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7C0CF-4B68-0ADF-5D3C-F5ADA06E9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512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438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62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AE171-2064-A416-F2AA-233A81EBE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F9B4E65-B3D8-1473-9127-6264886A8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557" y="744522"/>
            <a:ext cx="3989860" cy="85857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B9A0E64-A485-80A3-FD0D-42BA03DB827D}"/>
              </a:ext>
            </a:extLst>
          </p:cNvPr>
          <p:cNvSpPr/>
          <p:nvPr/>
        </p:nvSpPr>
        <p:spPr>
          <a:xfrm rot="20765149">
            <a:off x="227678" y="4865578"/>
            <a:ext cx="4141895" cy="1443396"/>
          </a:xfrm>
          <a:prstGeom prst="rect">
            <a:avLst/>
          </a:prstGeom>
          <a:solidFill>
            <a:srgbClr val="C9683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Bild einfügen und über „Anordnen“ in den Hintergrund schieben. Dann diese Box löschen.</a:t>
            </a:r>
          </a:p>
        </p:txBody>
      </p:sp>
      <p:sp>
        <p:nvSpPr>
          <p:cNvPr id="2" name="Bildplatzhalter 1">
            <a:extLst>
              <a:ext uri="{FF2B5EF4-FFF2-40B4-BE49-F238E27FC236}">
                <a16:creationId xmlns:a16="http://schemas.microsoft.com/office/drawing/2014/main" id="{1B0490D4-9DF5-0602-C8AB-9B7C001A66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F091D89-C73D-A842-4BE1-72329D958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7686" y="2125830"/>
            <a:ext cx="5868829" cy="278514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A926269-FC8E-63AE-6689-DA57C6EEC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0957" y="896922"/>
            <a:ext cx="3989860" cy="85857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86FB5B0-0E6C-2CF0-7C48-DE1F191A33E4}"/>
              </a:ext>
            </a:extLst>
          </p:cNvPr>
          <p:cNvSpPr/>
          <p:nvPr/>
        </p:nvSpPr>
        <p:spPr>
          <a:xfrm rot="20765149">
            <a:off x="607670" y="5099727"/>
            <a:ext cx="2334666" cy="1163701"/>
          </a:xfrm>
          <a:prstGeom prst="rect">
            <a:avLst/>
          </a:prstGeom>
          <a:solidFill>
            <a:srgbClr val="C9683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Bild einfügen, dann diese Box löschen.</a:t>
            </a:r>
          </a:p>
        </p:txBody>
      </p:sp>
    </p:spTree>
    <p:extLst>
      <p:ext uri="{BB962C8B-B14F-4D97-AF65-F5344CB8AC3E}">
        <p14:creationId xmlns:p14="http://schemas.microsoft.com/office/powerpoint/2010/main" val="2452620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0D2B9-D703-E693-8D89-24A591734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E2533B4-A99D-DD17-F7F4-3044EA0CB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557" y="744522"/>
            <a:ext cx="3989860" cy="85857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FB3C753-E734-F2C3-3BB8-658EC5D10E22}"/>
              </a:ext>
            </a:extLst>
          </p:cNvPr>
          <p:cNvSpPr/>
          <p:nvPr/>
        </p:nvSpPr>
        <p:spPr>
          <a:xfrm rot="20765149">
            <a:off x="227678" y="4865578"/>
            <a:ext cx="4141895" cy="1443396"/>
          </a:xfrm>
          <a:prstGeom prst="rect">
            <a:avLst/>
          </a:prstGeom>
          <a:solidFill>
            <a:srgbClr val="C9683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Bild einfügen und über „Anordnen“ in den Hintergrund schieben. Dann diese Box löschen.</a:t>
            </a:r>
          </a:p>
        </p:txBody>
      </p:sp>
      <p:sp>
        <p:nvSpPr>
          <p:cNvPr id="2" name="Bildplatzhalter 1">
            <a:extLst>
              <a:ext uri="{FF2B5EF4-FFF2-40B4-BE49-F238E27FC236}">
                <a16:creationId xmlns:a16="http://schemas.microsoft.com/office/drawing/2014/main" id="{8008810E-092F-53BB-1B5F-1273778CD8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F97B9CA-59AE-FAFD-42C3-D256ECC98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15810" y="2125829"/>
            <a:ext cx="5883342" cy="278514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4E76CC6-24CB-69C1-AFD1-D3C08F46B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0957" y="896922"/>
            <a:ext cx="3989860" cy="85857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464E3B3-A361-2AF5-E17D-020D34AF7923}"/>
              </a:ext>
            </a:extLst>
          </p:cNvPr>
          <p:cNvSpPr/>
          <p:nvPr/>
        </p:nvSpPr>
        <p:spPr>
          <a:xfrm rot="20765149">
            <a:off x="607670" y="5099727"/>
            <a:ext cx="2334666" cy="1163701"/>
          </a:xfrm>
          <a:prstGeom prst="rect">
            <a:avLst/>
          </a:prstGeom>
          <a:solidFill>
            <a:srgbClr val="C9683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Bild einfügen, dann diese Box löschen.</a:t>
            </a:r>
          </a:p>
        </p:txBody>
      </p:sp>
    </p:spTree>
    <p:extLst>
      <p:ext uri="{BB962C8B-B14F-4D97-AF65-F5344CB8AC3E}">
        <p14:creationId xmlns:p14="http://schemas.microsoft.com/office/powerpoint/2010/main" val="1323456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59FAE-D551-4FB3-D247-781B0AB04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Sport, Sportspiele, Person, Basketball enthält.&#10;&#10;Automatisch generierte Beschreibung">
            <a:extLst>
              <a:ext uri="{FF2B5EF4-FFF2-40B4-BE49-F238E27FC236}">
                <a16:creationId xmlns:a16="http://schemas.microsoft.com/office/drawing/2014/main" id="{6F840D23-6419-DB56-8FD6-4718A05356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9" t="4037" r="12188" b="5998"/>
          <a:stretch/>
        </p:blipFill>
        <p:spPr>
          <a:xfrm>
            <a:off x="0" y="0"/>
            <a:ext cx="6096000" cy="6858000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8AA30A9-53D7-0F51-8769-808D1ECEF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286" y="1973430"/>
            <a:ext cx="5868829" cy="278514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BF0A88B-EB44-4C5C-EA48-7EA11F40C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8557" y="744522"/>
            <a:ext cx="3989860" cy="858577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75CD50E9-CE2C-BEF7-0460-435574C3E8A7}"/>
              </a:ext>
            </a:extLst>
          </p:cNvPr>
          <p:cNvSpPr/>
          <p:nvPr/>
        </p:nvSpPr>
        <p:spPr>
          <a:xfrm rot="20765149">
            <a:off x="665433" y="5213685"/>
            <a:ext cx="1928988" cy="677808"/>
          </a:xfrm>
          <a:prstGeom prst="rect">
            <a:avLst/>
          </a:prstGeom>
          <a:solidFill>
            <a:srgbClr val="C9683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Beispiel</a:t>
            </a:r>
          </a:p>
        </p:txBody>
      </p:sp>
    </p:spTree>
    <p:extLst>
      <p:ext uri="{BB962C8B-B14F-4D97-AF65-F5344CB8AC3E}">
        <p14:creationId xmlns:p14="http://schemas.microsoft.com/office/powerpoint/2010/main" val="190847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E72E8-A7E6-8092-4BAE-370644DDA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5AF08D9-BCCE-1744-681F-E5874C761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557" y="744522"/>
            <a:ext cx="3989860" cy="85857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FFC53A1-302E-4EE2-67BE-520EDC0AE4B0}"/>
              </a:ext>
            </a:extLst>
          </p:cNvPr>
          <p:cNvSpPr/>
          <p:nvPr/>
        </p:nvSpPr>
        <p:spPr>
          <a:xfrm rot="20765149">
            <a:off x="227678" y="4865578"/>
            <a:ext cx="4141895" cy="1443396"/>
          </a:xfrm>
          <a:prstGeom prst="rect">
            <a:avLst/>
          </a:prstGeom>
          <a:solidFill>
            <a:srgbClr val="C9683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latin typeface="Calibri" panose="020F0502020204030204" pitchFamily="34" charset="0"/>
                <a:cs typeface="Calibri" panose="020F0502020204030204" pitchFamily="34" charset="0"/>
              </a:rPr>
              <a:t>Bild einfügen und über „Anordnen“ in den Hintergrund schieben. Dann diese Box löschen.</a:t>
            </a:r>
          </a:p>
        </p:txBody>
      </p:sp>
      <p:pic>
        <p:nvPicPr>
          <p:cNvPr id="7" name="Bildplatzhalter 6" descr="Ein Bild, das Kleidung, Person, Menschliches Gesicht, Gebäude enthält.&#10;&#10;Automatisch generierte Beschreibung">
            <a:extLst>
              <a:ext uri="{FF2B5EF4-FFF2-40B4-BE49-F238E27FC236}">
                <a16:creationId xmlns:a16="http://schemas.microsoft.com/office/drawing/2014/main" id="{860B5FC3-8D86-2930-9119-DB3DC95AC8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t="1063" r="35327" b="244"/>
          <a:stretch/>
        </p:blipFill>
        <p:spPr>
          <a:xfrm>
            <a:off x="0" y="0"/>
            <a:ext cx="6096000" cy="685800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0494CE0-314B-155D-A902-6897966BA5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2370" y="1982389"/>
            <a:ext cx="5883342" cy="278514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C228F6B-E462-9377-F51D-3685DEE36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0957" y="896922"/>
            <a:ext cx="3989860" cy="85857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9208DBB2-A23A-2463-188D-0A202806EE99}"/>
              </a:ext>
            </a:extLst>
          </p:cNvPr>
          <p:cNvSpPr/>
          <p:nvPr/>
        </p:nvSpPr>
        <p:spPr>
          <a:xfrm rot="20765149">
            <a:off x="665433" y="5213685"/>
            <a:ext cx="1928988" cy="677808"/>
          </a:xfrm>
          <a:prstGeom prst="rect">
            <a:avLst/>
          </a:prstGeom>
          <a:solidFill>
            <a:srgbClr val="C9683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Beispiel</a:t>
            </a:r>
          </a:p>
        </p:txBody>
      </p:sp>
    </p:spTree>
    <p:extLst>
      <p:ext uri="{BB962C8B-B14F-4D97-AF65-F5344CB8AC3E}">
        <p14:creationId xmlns:p14="http://schemas.microsoft.com/office/powerpoint/2010/main" val="3182284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E615B-F158-1C40-34FF-02997C82A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7488DA9-7FA1-5968-8C2D-7B1EA5F5E539}"/>
              </a:ext>
            </a:extLst>
          </p:cNvPr>
          <p:cNvSpPr txBox="1"/>
          <p:nvPr/>
        </p:nvSpPr>
        <p:spPr>
          <a:xfrm>
            <a:off x="1793967" y="5269474"/>
            <a:ext cx="7834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Das Problem ist auch mit einem Eingriff in die Registry lösbar. Die Anleitung dazu findest du </a:t>
            </a:r>
            <a:r>
              <a:rPr lang="de-DE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2"/>
              </a:rPr>
              <a:t>HIER</a:t>
            </a: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</a:t>
            </a:r>
            <a:b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lang="de-DE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Hinweis: </a:t>
            </a: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Bitte vorsichtig mit dieser Option umgehen, ein Eingriff in die Registry ist immer sensibel. Wir übernehmen hier </a:t>
            </a: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keine Verantwortung.</a:t>
            </a:r>
            <a:endParaRPr lang="de-DE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465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4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C000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</Words>
  <Application>Microsoft Office PowerPoint</Application>
  <PresentationFormat>Breitbild</PresentationFormat>
  <Paragraphs>19</Paragraphs>
  <Slides>13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Aptos</vt:lpstr>
      <vt:lpstr>Arial</vt:lpstr>
      <vt:lpstr>Calibri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Julian Barnick</dc:creator>
  <cp:lastModifiedBy>Christian Morawe</cp:lastModifiedBy>
  <cp:revision>33</cp:revision>
  <dcterms:created xsi:type="dcterms:W3CDTF">2024-11-15T09:39:55Z</dcterms:created>
  <dcterms:modified xsi:type="dcterms:W3CDTF">2024-12-09T15:39:15Z</dcterms:modified>
</cp:coreProperties>
</file>