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4" r:id="rId2"/>
    <p:sldId id="269" r:id="rId3"/>
    <p:sldId id="266" r:id="rId4"/>
    <p:sldId id="265" r:id="rId5"/>
    <p:sldId id="294" r:id="rId6"/>
    <p:sldId id="295" r:id="rId7"/>
    <p:sldId id="296" r:id="rId8"/>
    <p:sldId id="271" r:id="rId9"/>
    <p:sldId id="274"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73" r:id="rId25"/>
    <p:sldId id="272" r:id="rId26"/>
    <p:sldId id="279" r:id="rId27"/>
    <p:sldId id="275" r:id="rId28"/>
    <p:sldId id="276" r:id="rId29"/>
    <p:sldId id="277" r:id="rId30"/>
    <p:sldId id="278"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3E3D2F-468E-30C6-563E-24F97BC0AD6F}" name="Kristina Backhaus" initials="KB" userId="S::kristina.backhaus@bee-ev.de::c1a94725-3a65-42a3-a4f3-8fbd58f73a4c" providerId="AD"/>
  <p188:author id="{587E51E5-C7A6-7E5D-886B-CBA7423A1CBE}" name="Christian Morawe" initials="CM" userId="S::christian.morawe@bee-ev.de::da7acb52-9988-4c01-90a6-982f9c852b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67A"/>
    <a:srgbClr val="13A538"/>
    <a:srgbClr val="13357A"/>
    <a:srgbClr val="5BC5F2"/>
    <a:srgbClr val="003939"/>
    <a:srgbClr val="DE5FBE"/>
    <a:srgbClr val="C96831"/>
    <a:srgbClr val="5367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9" autoAdjust="0"/>
    <p:restoredTop sz="94660"/>
  </p:normalViewPr>
  <p:slideViewPr>
    <p:cSldViewPr snapToGrid="0">
      <p:cViewPr varScale="1">
        <p:scale>
          <a:sx n="147" d="100"/>
          <a:sy n="147" d="100"/>
        </p:scale>
        <p:origin x="180" y="1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0" d="100"/>
          <a:sy n="120" d="100"/>
        </p:scale>
        <p:origin x="410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DCC09-E103-4C74-B55E-CCA69A584FE9}" type="datetimeFigureOut">
              <a:rPr lang="de-DE" smtClean="0"/>
              <a:t>18.12.2024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5E97E-E2C3-4530-A4F6-ACBCAEE0257F}" type="slidenum">
              <a:rPr lang="de-DE" smtClean="0"/>
              <a:t>‹Nr.›</a:t>
            </a:fld>
            <a:endParaRPr lang="de-DE"/>
          </a:p>
        </p:txBody>
      </p:sp>
    </p:spTree>
    <p:extLst>
      <p:ext uri="{BB962C8B-B14F-4D97-AF65-F5344CB8AC3E}">
        <p14:creationId xmlns:p14="http://schemas.microsoft.com/office/powerpoint/2010/main" val="192716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D5E97E-E2C3-4530-A4F6-ACBCAEE0257F}" type="slidenum">
              <a:rPr lang="de-DE" smtClean="0"/>
              <a:t>5</a:t>
            </a:fld>
            <a:endParaRPr lang="de-DE"/>
          </a:p>
        </p:txBody>
      </p:sp>
    </p:spTree>
    <p:extLst>
      <p:ext uri="{BB962C8B-B14F-4D97-AF65-F5344CB8AC3E}">
        <p14:creationId xmlns:p14="http://schemas.microsoft.com/office/powerpoint/2010/main" val="193372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F9DEA-15F5-8B07-9E76-459F1911C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9A315A-7A28-AA7C-06DD-EB80D163480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12213D-0A25-C31A-5661-F4B4CC43BCB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B36E61A-9274-3C6B-AB8E-D4986A1A945E}"/>
              </a:ext>
            </a:extLst>
          </p:cNvPr>
          <p:cNvSpPr>
            <a:spLocks noGrp="1"/>
          </p:cNvSpPr>
          <p:nvPr>
            <p:ph type="sldNum" sz="quarter" idx="5"/>
          </p:nvPr>
        </p:nvSpPr>
        <p:spPr/>
        <p:txBody>
          <a:bodyPr/>
          <a:lstStyle/>
          <a:p>
            <a:fld id="{44D5E97E-E2C3-4530-A4F6-ACBCAEE0257F}" type="slidenum">
              <a:rPr lang="de-DE" smtClean="0"/>
              <a:t>6</a:t>
            </a:fld>
            <a:endParaRPr lang="de-DE"/>
          </a:p>
        </p:txBody>
      </p:sp>
    </p:spTree>
    <p:extLst>
      <p:ext uri="{BB962C8B-B14F-4D97-AF65-F5344CB8AC3E}">
        <p14:creationId xmlns:p14="http://schemas.microsoft.com/office/powerpoint/2010/main" val="376067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1FCD-3F1F-5385-973E-197A4DBE59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B89D64-5B9F-CBBE-5A07-1A7D8FFBEDE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73F082-8880-6643-E344-AB96DCC76F1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79ED41A-3F12-670B-384E-C6C268E99F96}"/>
              </a:ext>
            </a:extLst>
          </p:cNvPr>
          <p:cNvSpPr>
            <a:spLocks noGrp="1"/>
          </p:cNvSpPr>
          <p:nvPr>
            <p:ph type="sldNum" sz="quarter" idx="5"/>
          </p:nvPr>
        </p:nvSpPr>
        <p:spPr/>
        <p:txBody>
          <a:bodyPr/>
          <a:lstStyle/>
          <a:p>
            <a:fld id="{44D5E97E-E2C3-4530-A4F6-ACBCAEE0257F}" type="slidenum">
              <a:rPr lang="de-DE" smtClean="0"/>
              <a:t>7</a:t>
            </a:fld>
            <a:endParaRPr lang="de-DE"/>
          </a:p>
        </p:txBody>
      </p:sp>
    </p:spTree>
    <p:extLst>
      <p:ext uri="{BB962C8B-B14F-4D97-AF65-F5344CB8AC3E}">
        <p14:creationId xmlns:p14="http://schemas.microsoft.com/office/powerpoint/2010/main" val="272065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C5E0F-CC16-4E05-AD70-88620079D8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C49C10-2F83-C00C-EC9C-9C2D301483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CAADB3-FF6D-0969-AF5D-39ED28C0EF1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52E3622-26DD-DF11-CA92-9DD29B234B53}"/>
              </a:ext>
            </a:extLst>
          </p:cNvPr>
          <p:cNvSpPr>
            <a:spLocks noGrp="1"/>
          </p:cNvSpPr>
          <p:nvPr>
            <p:ph type="sldNum" sz="quarter" idx="5"/>
          </p:nvPr>
        </p:nvSpPr>
        <p:spPr/>
        <p:txBody>
          <a:bodyPr/>
          <a:lstStyle/>
          <a:p>
            <a:fld id="{44D5E97E-E2C3-4530-A4F6-ACBCAEE0257F}" type="slidenum">
              <a:rPr lang="de-DE" smtClean="0"/>
              <a:t>8</a:t>
            </a:fld>
            <a:endParaRPr lang="de-DE" dirty="0"/>
          </a:p>
        </p:txBody>
      </p:sp>
    </p:spTree>
    <p:extLst>
      <p:ext uri="{BB962C8B-B14F-4D97-AF65-F5344CB8AC3E}">
        <p14:creationId xmlns:p14="http://schemas.microsoft.com/office/powerpoint/2010/main" val="423329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7B70A-8A80-DABB-542C-7A674BFEBB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337E50-B662-AEE3-A883-BCAD3431BB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FD6738-45E6-F116-E913-40862A6235D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776A96A-64ED-1116-2184-6917DB6F9A6E}"/>
              </a:ext>
            </a:extLst>
          </p:cNvPr>
          <p:cNvSpPr>
            <a:spLocks noGrp="1"/>
          </p:cNvSpPr>
          <p:nvPr>
            <p:ph type="sldNum" sz="quarter" idx="5"/>
          </p:nvPr>
        </p:nvSpPr>
        <p:spPr/>
        <p:txBody>
          <a:bodyPr/>
          <a:lstStyle/>
          <a:p>
            <a:fld id="{44D5E97E-E2C3-4530-A4F6-ACBCAEE0257F}" type="slidenum">
              <a:rPr lang="de-DE" smtClean="0"/>
              <a:t>9</a:t>
            </a:fld>
            <a:endParaRPr lang="de-DE" dirty="0"/>
          </a:p>
        </p:txBody>
      </p:sp>
    </p:spTree>
    <p:extLst>
      <p:ext uri="{BB962C8B-B14F-4D97-AF65-F5344CB8AC3E}">
        <p14:creationId xmlns:p14="http://schemas.microsoft.com/office/powerpoint/2010/main" val="230927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A17D-E042-ADA5-0C0F-207B7CF97B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C2A678-C413-2185-D4ED-C207948FDD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5CF55E-7009-1F69-43A5-4BA6BA439CD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B28051E-FC42-5B62-8BD5-BB1577AE648F}"/>
              </a:ext>
            </a:extLst>
          </p:cNvPr>
          <p:cNvSpPr>
            <a:spLocks noGrp="1"/>
          </p:cNvSpPr>
          <p:nvPr>
            <p:ph type="sldNum" sz="quarter" idx="5"/>
          </p:nvPr>
        </p:nvSpPr>
        <p:spPr/>
        <p:txBody>
          <a:bodyPr/>
          <a:lstStyle/>
          <a:p>
            <a:fld id="{44D5E97E-E2C3-4530-A4F6-ACBCAEE0257F}" type="slidenum">
              <a:rPr lang="de-DE" smtClean="0"/>
              <a:t>24</a:t>
            </a:fld>
            <a:endParaRPr lang="de-DE" dirty="0"/>
          </a:p>
        </p:txBody>
      </p:sp>
    </p:spTree>
    <p:extLst>
      <p:ext uri="{BB962C8B-B14F-4D97-AF65-F5344CB8AC3E}">
        <p14:creationId xmlns:p14="http://schemas.microsoft.com/office/powerpoint/2010/main" val="67226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61F22-5D4C-69CB-7DF7-0266612C22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9CBBD7E-2967-F06B-001D-EB9413E9C2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D970582-52BE-DA4C-DEDC-8091DEC9356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CAA1F1D-F2AF-28A1-6A6E-C18E1A37FFE7}"/>
              </a:ext>
            </a:extLst>
          </p:cNvPr>
          <p:cNvSpPr>
            <a:spLocks noGrp="1"/>
          </p:cNvSpPr>
          <p:nvPr>
            <p:ph type="sldNum" sz="quarter" idx="5"/>
          </p:nvPr>
        </p:nvSpPr>
        <p:spPr/>
        <p:txBody>
          <a:bodyPr/>
          <a:lstStyle/>
          <a:p>
            <a:fld id="{44D5E97E-E2C3-4530-A4F6-ACBCAEE0257F}" type="slidenum">
              <a:rPr lang="de-DE" smtClean="0"/>
              <a:t>25</a:t>
            </a:fld>
            <a:endParaRPr lang="de-DE" dirty="0"/>
          </a:p>
        </p:txBody>
      </p:sp>
    </p:spTree>
    <p:extLst>
      <p:ext uri="{BB962C8B-B14F-4D97-AF65-F5344CB8AC3E}">
        <p14:creationId xmlns:p14="http://schemas.microsoft.com/office/powerpoint/2010/main" val="3529227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3.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3.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mailto:julian.barnick@bee-ev.de" TargetMode="External"/><Relationship Id="rId5" Type="http://schemas.openxmlformats.org/officeDocument/2006/relationships/image" Target="../media/image47.jpg"/><Relationship Id="rId4" Type="http://schemas.openxmlformats.org/officeDocument/2006/relationships/hyperlink" Target="mailto:christian.morawe@bee-ev.de"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descr="Ein Bild, das Grafiken enthält.&#10;&#10;Automatisch generierte Beschreibung">
            <a:extLst>
              <a:ext uri="{FF2B5EF4-FFF2-40B4-BE49-F238E27FC236}">
                <a16:creationId xmlns:a16="http://schemas.microsoft.com/office/drawing/2014/main" id="{57A6E97F-CB89-5275-B05B-25E68465282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sp>
        <p:nvSpPr>
          <p:cNvPr id="4" name="Textfeld 3">
            <a:extLst>
              <a:ext uri="{FF2B5EF4-FFF2-40B4-BE49-F238E27FC236}">
                <a16:creationId xmlns:a16="http://schemas.microsoft.com/office/drawing/2014/main" id="{73361034-270E-63F4-2304-E3DA43470BBB}"/>
              </a:ext>
            </a:extLst>
          </p:cNvPr>
          <p:cNvSpPr txBox="1"/>
          <p:nvPr userDrawn="1"/>
        </p:nvSpPr>
        <p:spPr>
          <a:xfrm>
            <a:off x="1916277" y="4032460"/>
            <a:ext cx="7919185" cy="1200329"/>
          </a:xfrm>
          <a:prstGeom prst="rect">
            <a:avLst/>
          </a:prstGeom>
          <a:noFill/>
        </p:spPr>
        <p:txBody>
          <a:bodyPr wrap="square" rtlCol="0">
            <a:spAutoFit/>
          </a:bodyPr>
          <a:lstStyle/>
          <a:p>
            <a:pPr algn="ctr"/>
            <a:r>
              <a:rPr lang="de-DE" sz="3600" b="1" strike="noStrike" dirty="0" err="1">
                <a:solidFill>
                  <a:schemeClr val="bg1"/>
                </a:solidFill>
                <a:latin typeface="Calibri" panose="020F0502020204030204" pitchFamily="34" charset="0"/>
                <a:cs typeface="Calibri" panose="020F0502020204030204" pitchFamily="34" charset="0"/>
              </a:rPr>
              <a:t>Social</a:t>
            </a:r>
            <a:r>
              <a:rPr lang="de-DE" sz="3600" b="1" strike="noStrike" dirty="0">
                <a:solidFill>
                  <a:schemeClr val="bg1"/>
                </a:solidFill>
                <a:latin typeface="Calibri" panose="020F0502020204030204" pitchFamily="34" charset="0"/>
                <a:cs typeface="Calibri" panose="020F0502020204030204" pitchFamily="34" charset="0"/>
              </a:rPr>
              <a:t> Media Kit </a:t>
            </a:r>
          </a:p>
          <a:p>
            <a:pPr algn="ctr"/>
            <a:r>
              <a:rPr lang="de-DE" sz="3600" b="0" strike="noStrike" dirty="0">
                <a:solidFill>
                  <a:schemeClr val="bg1"/>
                </a:solidFill>
                <a:latin typeface="Calibri" panose="020F0502020204030204" pitchFamily="34" charset="0"/>
                <a:cs typeface="Calibri" panose="020F0502020204030204" pitchFamily="34" charset="0"/>
              </a:rPr>
              <a:t>zur Bundestagswahl 2025</a:t>
            </a:r>
          </a:p>
        </p:txBody>
      </p:sp>
      <p:pic>
        <p:nvPicPr>
          <p:cNvPr id="2" name="Grafik 1">
            <a:extLst>
              <a:ext uri="{FF2B5EF4-FFF2-40B4-BE49-F238E27FC236}">
                <a16:creationId xmlns:a16="http://schemas.microsoft.com/office/drawing/2014/main" id="{835EFB13-E38D-CC34-2E57-B0F7B9326A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91291" y="1109660"/>
            <a:ext cx="3374605" cy="726180"/>
          </a:xfrm>
          <a:prstGeom prst="rect">
            <a:avLst/>
          </a:prstGeom>
        </p:spPr>
      </p:pic>
      <p:pic>
        <p:nvPicPr>
          <p:cNvPr id="5" name="Grafik 4">
            <a:extLst>
              <a:ext uri="{FF2B5EF4-FFF2-40B4-BE49-F238E27FC236}">
                <a16:creationId xmlns:a16="http://schemas.microsoft.com/office/drawing/2014/main" id="{0B7774C3-7221-7EBC-38B4-F427B5CFA4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52070" y="2062074"/>
            <a:ext cx="3374605" cy="726180"/>
          </a:xfrm>
          <a:prstGeom prst="rect">
            <a:avLst/>
          </a:prstGeom>
        </p:spPr>
      </p:pic>
      <p:pic>
        <p:nvPicPr>
          <p:cNvPr id="6" name="Grafik 5">
            <a:extLst>
              <a:ext uri="{FF2B5EF4-FFF2-40B4-BE49-F238E27FC236}">
                <a16:creationId xmlns:a16="http://schemas.microsoft.com/office/drawing/2014/main" id="{127E68FD-1491-515B-C8A5-03C11BCB0AA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72279" y="1230302"/>
            <a:ext cx="1309025" cy="551487"/>
          </a:xfrm>
          <a:prstGeom prst="rect">
            <a:avLst/>
          </a:prstGeom>
        </p:spPr>
      </p:pic>
    </p:spTree>
    <p:extLst>
      <p:ext uri="{BB962C8B-B14F-4D97-AF65-F5344CB8AC3E}">
        <p14:creationId xmlns:p14="http://schemas.microsoft.com/office/powerpoint/2010/main" val="158177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050BDA5-73EE-5E10-0CCB-686E0DB4B036}"/>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12DFADB8-9E7B-FA80-71F2-9359795CA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sp>
        <p:nvSpPr>
          <p:cNvPr id="5" name="Bildplatzhalter 4">
            <a:extLst>
              <a:ext uri="{FF2B5EF4-FFF2-40B4-BE49-F238E27FC236}">
                <a16:creationId xmlns:a16="http://schemas.microsoft.com/office/drawing/2014/main" id="{3E82F36F-87C1-69CD-A2C9-ADECDE67C53B}"/>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6" name="Grafik 5">
            <a:extLst>
              <a:ext uri="{FF2B5EF4-FFF2-40B4-BE49-F238E27FC236}">
                <a16:creationId xmlns:a16="http://schemas.microsoft.com/office/drawing/2014/main" id="{932B022C-C22F-A9E9-20F0-0C5DD18098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pic>
        <p:nvPicPr>
          <p:cNvPr id="8" name="Grafik 7">
            <a:extLst>
              <a:ext uri="{FF2B5EF4-FFF2-40B4-BE49-F238E27FC236}">
                <a16:creationId xmlns:a16="http://schemas.microsoft.com/office/drawing/2014/main" id="{99F41EDA-E598-D8A1-4E33-32786A82E69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55826" y="1487690"/>
            <a:ext cx="3060568" cy="4139181"/>
          </a:xfrm>
          <a:prstGeom prst="rect">
            <a:avLst/>
          </a:prstGeom>
        </p:spPr>
      </p:pic>
    </p:spTree>
    <p:extLst>
      <p:ext uri="{BB962C8B-B14F-4D97-AF65-F5344CB8AC3E}">
        <p14:creationId xmlns:p14="http://schemas.microsoft.com/office/powerpoint/2010/main" val="215914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ED8C7C-8EE6-037E-0E34-E5B60A44244C}"/>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8D7C81B6-1611-7B2D-D7E3-D05866D638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sp>
        <p:nvSpPr>
          <p:cNvPr id="5" name="Bildplatzhalter 4">
            <a:extLst>
              <a:ext uri="{FF2B5EF4-FFF2-40B4-BE49-F238E27FC236}">
                <a16:creationId xmlns:a16="http://schemas.microsoft.com/office/drawing/2014/main" id="{CCCD60CD-001B-7D33-50E5-0A1DD08BBB8B}"/>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6" name="Grafik 5">
            <a:extLst>
              <a:ext uri="{FF2B5EF4-FFF2-40B4-BE49-F238E27FC236}">
                <a16:creationId xmlns:a16="http://schemas.microsoft.com/office/drawing/2014/main" id="{D91D4CF4-1580-C9A1-F3D9-150721687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pic>
        <p:nvPicPr>
          <p:cNvPr id="7" name="Grafik 6">
            <a:extLst>
              <a:ext uri="{FF2B5EF4-FFF2-40B4-BE49-F238E27FC236}">
                <a16:creationId xmlns:a16="http://schemas.microsoft.com/office/drawing/2014/main" id="{7EB92CE8-45BA-6FC7-144E-2AC93115FB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55826" y="1487690"/>
            <a:ext cx="3060568" cy="4139181"/>
          </a:xfrm>
          <a:prstGeom prst="rect">
            <a:avLst/>
          </a:prstGeom>
        </p:spPr>
      </p:pic>
    </p:spTree>
    <p:extLst>
      <p:ext uri="{BB962C8B-B14F-4D97-AF65-F5344CB8AC3E}">
        <p14:creationId xmlns:p14="http://schemas.microsoft.com/office/powerpoint/2010/main" val="347517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83A0057-A5FB-D329-FFD9-CD29D6940B03}"/>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19B3FDB8-29A0-E54D-81E2-191ABF301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9" name="Grafik 8">
            <a:extLst>
              <a:ext uri="{FF2B5EF4-FFF2-40B4-BE49-F238E27FC236}">
                <a16:creationId xmlns:a16="http://schemas.microsoft.com/office/drawing/2014/main" id="{3FBD8971-CACC-12A1-2947-47BD7D95EF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11" name="Bildplatzhalter 4">
            <a:extLst>
              <a:ext uri="{FF2B5EF4-FFF2-40B4-BE49-F238E27FC236}">
                <a16:creationId xmlns:a16="http://schemas.microsoft.com/office/drawing/2014/main" id="{E2A3FD6B-761B-BD7A-0A7D-EF13B4204910}"/>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13" name="Grafik 12">
            <a:extLst>
              <a:ext uri="{FF2B5EF4-FFF2-40B4-BE49-F238E27FC236}">
                <a16:creationId xmlns:a16="http://schemas.microsoft.com/office/drawing/2014/main" id="{20E7A12A-8D02-DDEB-5D06-A8D8614C6B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16228" y="1510997"/>
            <a:ext cx="4644944" cy="3766531"/>
          </a:xfrm>
          <a:prstGeom prst="rect">
            <a:avLst/>
          </a:prstGeom>
        </p:spPr>
      </p:pic>
    </p:spTree>
    <p:extLst>
      <p:ext uri="{BB962C8B-B14F-4D97-AF65-F5344CB8AC3E}">
        <p14:creationId xmlns:p14="http://schemas.microsoft.com/office/powerpoint/2010/main" val="3371593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1E33270-E185-D1B9-1026-178D047C8917}"/>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BA566F5C-4B10-E311-DA3D-22FC23A636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6" name="Grafik 5">
            <a:extLst>
              <a:ext uri="{FF2B5EF4-FFF2-40B4-BE49-F238E27FC236}">
                <a16:creationId xmlns:a16="http://schemas.microsoft.com/office/drawing/2014/main" id="{C8ADAA88-C0F1-D683-C92E-5932302D22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A1BDDFEC-2A7D-E09B-897F-3CBCED280535}"/>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4" name="Grafik 3">
            <a:extLst>
              <a:ext uri="{FF2B5EF4-FFF2-40B4-BE49-F238E27FC236}">
                <a16:creationId xmlns:a16="http://schemas.microsoft.com/office/drawing/2014/main" id="{65F8C913-4898-E79B-6008-37A6E06AF8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106" y="1510997"/>
            <a:ext cx="4644944" cy="3766531"/>
          </a:xfrm>
          <a:prstGeom prst="rect">
            <a:avLst/>
          </a:prstGeom>
        </p:spPr>
      </p:pic>
    </p:spTree>
    <p:extLst>
      <p:ext uri="{BB962C8B-B14F-4D97-AF65-F5344CB8AC3E}">
        <p14:creationId xmlns:p14="http://schemas.microsoft.com/office/powerpoint/2010/main" val="2652271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7D641C3-E9AD-A0A7-235E-5987758141FB}"/>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E9E9055F-345E-A7E7-CB4A-617BEBC8A3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D2988B7B-CE3E-5750-80CC-8C1E3DEA1B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27A791CF-66CF-11E2-BB67-95388D52F1BC}"/>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9" name="Grafik 8">
            <a:extLst>
              <a:ext uri="{FF2B5EF4-FFF2-40B4-BE49-F238E27FC236}">
                <a16:creationId xmlns:a16="http://schemas.microsoft.com/office/drawing/2014/main" id="{157A2FFA-7D1E-25FA-AC1C-0FAA59D338F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907821" y="2671407"/>
            <a:ext cx="3990765" cy="3427552"/>
          </a:xfrm>
          <a:prstGeom prst="rect">
            <a:avLst/>
          </a:prstGeom>
        </p:spPr>
      </p:pic>
    </p:spTree>
    <p:extLst>
      <p:ext uri="{BB962C8B-B14F-4D97-AF65-F5344CB8AC3E}">
        <p14:creationId xmlns:p14="http://schemas.microsoft.com/office/powerpoint/2010/main" val="265898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4CE4E3B-CAB7-5AB1-3B6B-E2A582C74BCC}"/>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433222E5-0FFC-A1C0-5830-5A4EE0DC31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A0FDE127-CFE3-8075-88E5-0DB0F51364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8BDCB2FA-7092-588F-B03C-688753562C48}"/>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8" name="Grafik 7">
            <a:extLst>
              <a:ext uri="{FF2B5EF4-FFF2-40B4-BE49-F238E27FC236}">
                <a16:creationId xmlns:a16="http://schemas.microsoft.com/office/drawing/2014/main" id="{1B2D6961-CCA7-4FF2-3B2C-BECA7770234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907821" y="2671407"/>
            <a:ext cx="3990765" cy="3427552"/>
          </a:xfrm>
          <a:prstGeom prst="rect">
            <a:avLst/>
          </a:prstGeom>
        </p:spPr>
      </p:pic>
    </p:spTree>
    <p:extLst>
      <p:ext uri="{BB962C8B-B14F-4D97-AF65-F5344CB8AC3E}">
        <p14:creationId xmlns:p14="http://schemas.microsoft.com/office/powerpoint/2010/main" val="53916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109A80C-6812-809E-FB48-B2166141AC5A}"/>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C909E66F-893E-0CDC-016A-B6D7788A2D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986E2183-5E79-601F-4780-5FAB6AFE9A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pic>
        <p:nvPicPr>
          <p:cNvPr id="6" name="Grafik 5">
            <a:extLst>
              <a:ext uri="{FF2B5EF4-FFF2-40B4-BE49-F238E27FC236}">
                <a16:creationId xmlns:a16="http://schemas.microsoft.com/office/drawing/2014/main" id="{D2B2F271-1B41-1728-6B28-3FD26B827FA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907821" y="2671407"/>
            <a:ext cx="3990765" cy="3427552"/>
          </a:xfrm>
          <a:prstGeom prst="rect">
            <a:avLst/>
          </a:prstGeom>
        </p:spPr>
      </p:pic>
      <p:sp>
        <p:nvSpPr>
          <p:cNvPr id="7" name="Bildplatzhalter 4">
            <a:extLst>
              <a:ext uri="{FF2B5EF4-FFF2-40B4-BE49-F238E27FC236}">
                <a16:creationId xmlns:a16="http://schemas.microsoft.com/office/drawing/2014/main" id="{8F685764-7442-829B-7EAB-BA28232C8410}"/>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spTree>
    <p:extLst>
      <p:ext uri="{BB962C8B-B14F-4D97-AF65-F5344CB8AC3E}">
        <p14:creationId xmlns:p14="http://schemas.microsoft.com/office/powerpoint/2010/main" val="597450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424EA6-D86B-6D0C-5730-7122B2D7F1D4}"/>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17E3642F-C39A-A908-ED18-8B2B6ACA9E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8A2E8A92-FCD7-FC95-3CB9-6EAE265CFC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EC0C9E83-E794-3FD2-AD41-554B9C478893}"/>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9" name="Grafik 8">
            <a:extLst>
              <a:ext uri="{FF2B5EF4-FFF2-40B4-BE49-F238E27FC236}">
                <a16:creationId xmlns:a16="http://schemas.microsoft.com/office/drawing/2014/main" id="{AB28D8C0-97AC-ED39-99C4-3FB14144347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22244" y="3855697"/>
            <a:ext cx="2581745" cy="2612480"/>
          </a:xfrm>
          <a:prstGeom prst="rect">
            <a:avLst/>
          </a:prstGeom>
        </p:spPr>
      </p:pic>
    </p:spTree>
    <p:extLst>
      <p:ext uri="{BB962C8B-B14F-4D97-AF65-F5344CB8AC3E}">
        <p14:creationId xmlns:p14="http://schemas.microsoft.com/office/powerpoint/2010/main" val="2555115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7B1DB23-9CED-CE7C-EABA-7A9C5A470DCF}"/>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DAB77896-36CB-0386-6ED4-AFB5799EF6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4A81CA7A-0241-281E-FF0C-9CE81D6492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pic>
        <p:nvPicPr>
          <p:cNvPr id="6" name="Grafik 5">
            <a:extLst>
              <a:ext uri="{FF2B5EF4-FFF2-40B4-BE49-F238E27FC236}">
                <a16:creationId xmlns:a16="http://schemas.microsoft.com/office/drawing/2014/main" id="{44CA672D-0764-0193-6886-4B4618D8AEA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22244" y="3855697"/>
            <a:ext cx="2581745" cy="2612480"/>
          </a:xfrm>
          <a:prstGeom prst="rect">
            <a:avLst/>
          </a:prstGeom>
        </p:spPr>
      </p:pic>
      <p:sp>
        <p:nvSpPr>
          <p:cNvPr id="7" name="Bildplatzhalter 4">
            <a:extLst>
              <a:ext uri="{FF2B5EF4-FFF2-40B4-BE49-F238E27FC236}">
                <a16:creationId xmlns:a16="http://schemas.microsoft.com/office/drawing/2014/main" id="{81B17E79-7839-112C-8038-E2E64B09B3DD}"/>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spTree>
    <p:extLst>
      <p:ext uri="{BB962C8B-B14F-4D97-AF65-F5344CB8AC3E}">
        <p14:creationId xmlns:p14="http://schemas.microsoft.com/office/powerpoint/2010/main" val="48622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F6A6A59-36A5-B752-05C0-EF13569604A3}"/>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0F3B4E50-5A66-1D12-9448-A4461A1A7C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E16BB290-6711-291F-DC60-E974FFCCF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984EBCC1-1689-F6D5-A5FF-88C9E6893DB6}"/>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11" name="Grafik 10">
            <a:extLst>
              <a:ext uri="{FF2B5EF4-FFF2-40B4-BE49-F238E27FC236}">
                <a16:creationId xmlns:a16="http://schemas.microsoft.com/office/drawing/2014/main" id="{00DAE850-AEA2-4BAB-D0A3-758592C556E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48417" y="3767835"/>
            <a:ext cx="3455572" cy="1699692"/>
          </a:xfrm>
          <a:prstGeom prst="rect">
            <a:avLst/>
          </a:prstGeom>
        </p:spPr>
      </p:pic>
    </p:spTree>
    <p:extLst>
      <p:ext uri="{BB962C8B-B14F-4D97-AF65-F5344CB8AC3E}">
        <p14:creationId xmlns:p14="http://schemas.microsoft.com/office/powerpoint/2010/main" val="222639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descr="Ein Bild, das Grafiken enthält.&#10;&#10;Automatisch generierte Beschreibung">
            <a:extLst>
              <a:ext uri="{FF2B5EF4-FFF2-40B4-BE49-F238E27FC236}">
                <a16:creationId xmlns:a16="http://schemas.microsoft.com/office/drawing/2014/main" id="{606711E8-324E-1A51-CB90-C7574994F3E4}"/>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sp>
        <p:nvSpPr>
          <p:cNvPr id="2" name="Textfeld 1">
            <a:extLst>
              <a:ext uri="{FF2B5EF4-FFF2-40B4-BE49-F238E27FC236}">
                <a16:creationId xmlns:a16="http://schemas.microsoft.com/office/drawing/2014/main" id="{B569E385-75C3-1955-3EDF-2EC2E6FAF0AF}"/>
              </a:ext>
            </a:extLst>
          </p:cNvPr>
          <p:cNvSpPr txBox="1"/>
          <p:nvPr userDrawn="1"/>
        </p:nvSpPr>
        <p:spPr>
          <a:xfrm>
            <a:off x="5858845" y="2022187"/>
            <a:ext cx="4900551" cy="3785652"/>
          </a:xfrm>
          <a:prstGeom prst="rect">
            <a:avLst/>
          </a:prstGeom>
          <a:noFill/>
        </p:spPr>
        <p:txBody>
          <a:bodyPr wrap="square" rtlCol="0">
            <a:spAutoFit/>
          </a:bodyPr>
          <a:lstStyle/>
          <a:p>
            <a:r>
              <a:rPr lang="de-DE" sz="1600" dirty="0">
                <a:solidFill>
                  <a:schemeClr val="bg1"/>
                </a:solidFill>
                <a:latin typeface="Calibri" panose="020F0502020204030204" pitchFamily="34" charset="0"/>
                <a:cs typeface="Calibri" panose="020F0502020204030204" pitchFamily="34" charset="0"/>
              </a:rPr>
              <a:t>Die Erneuerbaren Energien sind der zentrale Baustein für die Energiewende und damit für das Erreichen einer klimaneutralen Gesellschaft. Doch sie helfen mehr als nur der Umwelt: Erneuerbare bieten zahllose Vorteile und Positiveffekte für Gemeinden und ihre Bewohner*innen vor Ort. </a:t>
            </a:r>
            <a:r>
              <a:rPr lang="de-DE" sz="1600" b="1" dirty="0">
                <a:solidFill>
                  <a:schemeClr val="bg1"/>
                </a:solidFill>
                <a:latin typeface="Calibri" panose="020F0502020204030204" pitchFamily="34" charset="0"/>
                <a:cs typeface="Calibri" panose="020F0502020204030204" pitchFamily="34" charset="0"/>
              </a:rPr>
              <a:t>Sie stärken unsere Kommunen ungemein.</a:t>
            </a:r>
          </a:p>
          <a:p>
            <a:endParaRPr lang="de-DE" sz="1600" strike="noStrike" dirty="0">
              <a:solidFill>
                <a:schemeClr val="bg1"/>
              </a:solidFill>
              <a:latin typeface="Calibri" panose="020F0502020204030204" pitchFamily="34" charset="0"/>
              <a:cs typeface="Calibri" panose="020F0502020204030204" pitchFamily="34" charset="0"/>
            </a:endParaRPr>
          </a:p>
          <a:p>
            <a:r>
              <a:rPr lang="de-DE" sz="1600" strike="noStrike" dirty="0">
                <a:solidFill>
                  <a:schemeClr val="bg1"/>
                </a:solidFill>
                <a:latin typeface="Calibri" panose="020F0502020204030204" pitchFamily="34" charset="0"/>
                <a:cs typeface="Calibri" panose="020F0502020204030204" pitchFamily="34" charset="0"/>
              </a:rPr>
              <a:t>Der Bundesverband Erneuerbare Energie möchte darum mit dem Slogan „Sowas kommt von Sowas“ die Erfolgsgeschichten der Erneuerbaren für Politik und Öffentlichkeit greifbar machen. Wir zeigen praktische, echte, lokale Beispiele der gesellschaftlichen Wertschöpfung der Erneuerbaren, direkt aus den Kommunen.</a:t>
            </a:r>
            <a:endParaRPr lang="de-DE" sz="1800" strike="noStrike" dirty="0">
              <a:solidFill>
                <a:schemeClr val="bg1"/>
              </a:solidFill>
              <a:latin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A2DDE7F5-2056-7504-4890-0978AB14C923}"/>
              </a:ext>
            </a:extLst>
          </p:cNvPr>
          <p:cNvSpPr txBox="1"/>
          <p:nvPr userDrawn="1"/>
        </p:nvSpPr>
        <p:spPr>
          <a:xfrm>
            <a:off x="2284576" y="740118"/>
            <a:ext cx="7744773" cy="923330"/>
          </a:xfrm>
          <a:prstGeom prst="rect">
            <a:avLst/>
          </a:prstGeom>
          <a:noFill/>
        </p:spPr>
        <p:txBody>
          <a:bodyPr wrap="square" rtlCol="0">
            <a:spAutoFit/>
          </a:bodyPr>
          <a:lstStyle/>
          <a:p>
            <a:r>
              <a:rPr lang="de-DE" sz="5400" b="1" dirty="0">
                <a:solidFill>
                  <a:schemeClr val="bg1"/>
                </a:solidFill>
                <a:latin typeface="Calibri" panose="020F0502020204030204" pitchFamily="34" charset="0"/>
                <a:cs typeface="Calibri" panose="020F0502020204030204" pitchFamily="34" charset="0"/>
              </a:rPr>
              <a:t>Erklärung der Kampagne</a:t>
            </a:r>
            <a:endParaRPr lang="de-DE" sz="6000" b="1" dirty="0">
              <a:latin typeface="Calibri" panose="020F0502020204030204" pitchFamily="34" charset="0"/>
              <a:cs typeface="Calibri" panose="020F0502020204030204" pitchFamily="34" charset="0"/>
            </a:endParaRPr>
          </a:p>
        </p:txBody>
      </p:sp>
      <p:cxnSp>
        <p:nvCxnSpPr>
          <p:cNvPr id="5" name="Gerader Verbinder 4">
            <a:extLst>
              <a:ext uri="{FF2B5EF4-FFF2-40B4-BE49-F238E27FC236}">
                <a16:creationId xmlns:a16="http://schemas.microsoft.com/office/drawing/2014/main" id="{DF25381B-3B09-7291-9C32-A4D644E64664}"/>
              </a:ext>
            </a:extLst>
          </p:cNvPr>
          <p:cNvCxnSpPr>
            <a:cxnSpLocks/>
          </p:cNvCxnSpPr>
          <p:nvPr userDrawn="1"/>
        </p:nvCxnSpPr>
        <p:spPr>
          <a:xfrm>
            <a:off x="2343830" y="1672157"/>
            <a:ext cx="71310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97ABB517-1843-5705-30AC-B80D37038ABB}"/>
              </a:ext>
            </a:extLst>
          </p:cNvPr>
          <p:cNvPicPr>
            <a:picLocks noChangeAspect="1"/>
          </p:cNvPicPr>
          <p:nvPr userDrawn="1"/>
        </p:nvPicPr>
        <p:blipFill>
          <a:blip r:embed="rId3"/>
          <a:stretch>
            <a:fillRect/>
          </a:stretch>
        </p:blipFill>
        <p:spPr>
          <a:xfrm>
            <a:off x="567939" y="2105727"/>
            <a:ext cx="3858302" cy="2170211"/>
          </a:xfrm>
          <a:prstGeom prst="rect">
            <a:avLst/>
          </a:prstGeom>
          <a:effectLst>
            <a:outerShdw blurRad="50800" dist="38100" dir="2700000" algn="tl" rotWithShape="0">
              <a:prstClr val="black">
                <a:alpha val="40000"/>
              </a:prstClr>
            </a:outerShdw>
          </a:effectLst>
        </p:spPr>
      </p:pic>
      <p:pic>
        <p:nvPicPr>
          <p:cNvPr id="8" name="Grafik 7" descr="Ein Bild, das Text, Kleidung, Menschliches Gesicht, Poster enthält.&#10;&#10;Automatisch generierte Beschreibung">
            <a:extLst>
              <a:ext uri="{FF2B5EF4-FFF2-40B4-BE49-F238E27FC236}">
                <a16:creationId xmlns:a16="http://schemas.microsoft.com/office/drawing/2014/main" id="{5A85B226-19F3-4D72-F4E9-4168DD1889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5878" y="3698243"/>
            <a:ext cx="3858302" cy="2208515"/>
          </a:xfrm>
          <a:prstGeom prst="rect">
            <a:avLst/>
          </a:prstGeom>
          <a:scene3d>
            <a:camera prst="orthographicFront"/>
            <a:lightRig rig="threePt" dir="t"/>
          </a:scene3d>
          <a:sp3d>
            <a:bevelT/>
          </a:sp3d>
        </p:spPr>
      </p:pic>
    </p:spTree>
    <p:extLst>
      <p:ext uri="{BB962C8B-B14F-4D97-AF65-F5344CB8AC3E}">
        <p14:creationId xmlns:p14="http://schemas.microsoft.com/office/powerpoint/2010/main" val="2711739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2C8EE8F-415C-9CFA-033A-00DE457DDA5E}"/>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3780670E-8B0C-FB4D-EB87-D73FB5C5D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04D3B467-C9D5-5251-EB3F-4E12E2D92C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561FDB4C-BE4E-A6ED-7E64-739F48A393E6}"/>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8" name="Grafik 7">
            <a:extLst>
              <a:ext uri="{FF2B5EF4-FFF2-40B4-BE49-F238E27FC236}">
                <a16:creationId xmlns:a16="http://schemas.microsoft.com/office/drawing/2014/main" id="{C7C741CC-36BB-AFC8-984E-D3DE882F00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48417" y="3767835"/>
            <a:ext cx="3455572" cy="1699692"/>
          </a:xfrm>
          <a:prstGeom prst="rect">
            <a:avLst/>
          </a:prstGeom>
        </p:spPr>
      </p:pic>
    </p:spTree>
    <p:extLst>
      <p:ext uri="{BB962C8B-B14F-4D97-AF65-F5344CB8AC3E}">
        <p14:creationId xmlns:p14="http://schemas.microsoft.com/office/powerpoint/2010/main" val="429139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3B5DCA8-CE50-F540-884C-1BF57DD47407}"/>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C7D1E837-AEEF-D7F1-B2B6-4A0E9F6A24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4D643E3B-0F7D-B781-35B3-40358703DF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F69BABBF-6F88-E256-78C9-8DA674469253}"/>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10" name="Grafik 9">
            <a:extLst>
              <a:ext uri="{FF2B5EF4-FFF2-40B4-BE49-F238E27FC236}">
                <a16:creationId xmlns:a16="http://schemas.microsoft.com/office/drawing/2014/main" id="{EDE87692-8282-D7AA-D2CB-4227B26E92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41647" y="3918305"/>
            <a:ext cx="2894965" cy="2347746"/>
          </a:xfrm>
          <a:prstGeom prst="rect">
            <a:avLst/>
          </a:prstGeom>
        </p:spPr>
      </p:pic>
    </p:spTree>
    <p:extLst>
      <p:ext uri="{BB962C8B-B14F-4D97-AF65-F5344CB8AC3E}">
        <p14:creationId xmlns:p14="http://schemas.microsoft.com/office/powerpoint/2010/main" val="56869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DE4CECF-80A3-250E-AA89-0FFDCC7236EA}"/>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20436F09-24D9-C0FF-FAEB-3C8F01B2E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pic>
        <p:nvPicPr>
          <p:cNvPr id="5" name="Grafik 4">
            <a:extLst>
              <a:ext uri="{FF2B5EF4-FFF2-40B4-BE49-F238E27FC236}">
                <a16:creationId xmlns:a16="http://schemas.microsoft.com/office/drawing/2014/main" id="{A15F63CF-7B14-DB3E-ED7F-C6781A2234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sp>
        <p:nvSpPr>
          <p:cNvPr id="7" name="Bildplatzhalter 4">
            <a:extLst>
              <a:ext uri="{FF2B5EF4-FFF2-40B4-BE49-F238E27FC236}">
                <a16:creationId xmlns:a16="http://schemas.microsoft.com/office/drawing/2014/main" id="{F15D3824-18E3-B213-F9A7-D7DB732E0D48}"/>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8" name="Grafik 7">
            <a:extLst>
              <a:ext uri="{FF2B5EF4-FFF2-40B4-BE49-F238E27FC236}">
                <a16:creationId xmlns:a16="http://schemas.microsoft.com/office/drawing/2014/main" id="{D30162DB-3AB1-D434-5B9C-03B3E24AA02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41647" y="3918305"/>
            <a:ext cx="2894965" cy="2347746"/>
          </a:xfrm>
          <a:prstGeom prst="rect">
            <a:avLst/>
          </a:prstGeom>
        </p:spPr>
      </p:pic>
    </p:spTree>
    <p:extLst>
      <p:ext uri="{BB962C8B-B14F-4D97-AF65-F5344CB8AC3E}">
        <p14:creationId xmlns:p14="http://schemas.microsoft.com/office/powerpoint/2010/main" val="2676431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Grafiken enthält.&#10;&#10;Automatisch generierte Beschreibung">
            <a:extLst>
              <a:ext uri="{FF2B5EF4-FFF2-40B4-BE49-F238E27FC236}">
                <a16:creationId xmlns:a16="http://schemas.microsoft.com/office/drawing/2014/main" id="{A7FE4605-A55D-BE99-61ED-11B5E5E1286B}"/>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9" name="Gerader Verbinder 8">
            <a:extLst>
              <a:ext uri="{FF2B5EF4-FFF2-40B4-BE49-F238E27FC236}">
                <a16:creationId xmlns:a16="http://schemas.microsoft.com/office/drawing/2014/main" id="{2CF6C9DA-AD1D-3C70-F191-05C19D085107}"/>
              </a:ext>
            </a:extLst>
          </p:cNvPr>
          <p:cNvCxnSpPr>
            <a:cxnSpLocks/>
          </p:cNvCxnSpPr>
          <p:nvPr userDrawn="1"/>
        </p:nvCxnSpPr>
        <p:spPr>
          <a:xfrm>
            <a:off x="2447109" y="1199882"/>
            <a:ext cx="7576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2151E054-AEAB-768D-5F44-490035C1B081}"/>
              </a:ext>
            </a:extLst>
          </p:cNvPr>
          <p:cNvSpPr txBox="1">
            <a:spLocks/>
          </p:cNvSpPr>
          <p:nvPr userDrawn="1"/>
        </p:nvSpPr>
        <p:spPr>
          <a:xfrm>
            <a:off x="2369953" y="520855"/>
            <a:ext cx="8062915" cy="392331"/>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Hinweise zum </a:t>
            </a:r>
            <a:r>
              <a:rPr lang="de-DE" sz="3600" dirty="0" err="1">
                <a:solidFill>
                  <a:schemeClr val="bg1"/>
                </a:solidFill>
                <a:latin typeface="Calibri" panose="020F0502020204030204" pitchFamily="34" charset="0"/>
                <a:cs typeface="Calibri" panose="020F0502020204030204" pitchFamily="34" charset="0"/>
              </a:rPr>
              <a:t>Social</a:t>
            </a:r>
            <a:r>
              <a:rPr lang="de-DE" sz="3600" dirty="0">
                <a:solidFill>
                  <a:schemeClr val="bg1"/>
                </a:solidFill>
                <a:latin typeface="Calibri" panose="020F0502020204030204" pitchFamily="34" charset="0"/>
                <a:cs typeface="Calibri" panose="020F0502020204030204" pitchFamily="34" charset="0"/>
              </a:rPr>
              <a:t> Media Post -  Teil 1</a:t>
            </a:r>
          </a:p>
        </p:txBody>
      </p:sp>
      <p:sp>
        <p:nvSpPr>
          <p:cNvPr id="11" name="Textfeld 10">
            <a:extLst>
              <a:ext uri="{FF2B5EF4-FFF2-40B4-BE49-F238E27FC236}">
                <a16:creationId xmlns:a16="http://schemas.microsoft.com/office/drawing/2014/main" id="{50FD562E-E50F-E6F5-709D-65589CE11A6C}"/>
              </a:ext>
            </a:extLst>
          </p:cNvPr>
          <p:cNvSpPr txBox="1"/>
          <p:nvPr userDrawn="1"/>
        </p:nvSpPr>
        <p:spPr>
          <a:xfrm>
            <a:off x="2325188" y="1357874"/>
            <a:ext cx="7698378" cy="4324261"/>
          </a:xfrm>
          <a:prstGeom prst="rect">
            <a:avLst/>
          </a:prstGeom>
          <a:noFill/>
        </p:spPr>
        <p:txBody>
          <a:bodyPr wrap="square" rtlCol="0">
            <a:spAutoFit/>
          </a:bodyPr>
          <a:lstStyle/>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Um das </a:t>
            </a:r>
            <a:r>
              <a:rPr lang="de-DE" sz="2000" noProof="0" dirty="0" err="1">
                <a:solidFill>
                  <a:schemeClr val="bg1"/>
                </a:solidFill>
                <a:latin typeface="Calibri" panose="020F0502020204030204" pitchFamily="34" charset="0"/>
                <a:cs typeface="Calibri" panose="020F0502020204030204" pitchFamily="34" charset="0"/>
              </a:rPr>
              <a:t>SharePic</a:t>
            </a:r>
            <a:r>
              <a:rPr lang="de-DE" sz="2000" noProof="0" dirty="0">
                <a:solidFill>
                  <a:schemeClr val="bg1"/>
                </a:solidFill>
                <a:latin typeface="Calibri" panose="020F0502020204030204" pitchFamily="34" charset="0"/>
                <a:cs typeface="Calibri" panose="020F0502020204030204" pitchFamily="34" charset="0"/>
              </a:rPr>
              <a:t> in den Sozialen Medien zu posten, benötigt das Beispiel noch einen </a:t>
            </a:r>
            <a:r>
              <a:rPr lang="de-DE" sz="2000" b="1" noProof="0" dirty="0">
                <a:solidFill>
                  <a:schemeClr val="bg1"/>
                </a:solidFill>
                <a:latin typeface="Calibri" panose="020F0502020204030204" pitchFamily="34" charset="0"/>
                <a:cs typeface="Calibri" panose="020F0502020204030204" pitchFamily="34" charset="0"/>
              </a:rPr>
              <a:t>aussagekräftigen Text im Post</a:t>
            </a:r>
            <a:r>
              <a:rPr lang="de-DE" sz="2000" noProof="0" dirty="0">
                <a:solidFill>
                  <a:schemeClr val="bg1"/>
                </a:solidFill>
                <a:latin typeface="Calibri" panose="020F0502020204030204" pitchFamily="34" charset="0"/>
                <a:cs typeface="Calibri" panose="020F0502020204030204" pitchFamily="34" charset="0"/>
              </a:rPr>
              <a:t>.</a:t>
            </a:r>
          </a:p>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Da es sich hierbei um dein eigenes Beispiel handelt, bietet sich ein individualisierter Text an, der dieses gut beschreibt.</a:t>
            </a:r>
          </a:p>
          <a:p>
            <a:pPr marL="228600" lvl="0" indent="-228600">
              <a:spcAft>
                <a:spcPts val="600"/>
              </a:spcAft>
              <a:buClr>
                <a:schemeClr val="bg1"/>
              </a:buClr>
              <a:buFont typeface="Wingdings" panose="05000000000000000000" pitchFamily="2" charset="2"/>
              <a:buChar char="§"/>
            </a:pPr>
            <a:r>
              <a:rPr lang="de-DE" sz="2000" kern="1200" dirty="0">
                <a:solidFill>
                  <a:schemeClr val="bg1"/>
                </a:solidFill>
                <a:latin typeface="Calibri" panose="020F0502020204030204" pitchFamily="34" charset="0"/>
                <a:ea typeface="+mn-ea"/>
                <a:cs typeface="Calibri" panose="020F0502020204030204" pitchFamily="34" charset="0"/>
              </a:rPr>
              <a:t>Hier sind einige Fragen, die dir bei der Beschreibung des Projekts helfen können</a:t>
            </a:r>
            <a:r>
              <a:rPr lang="de-DE" sz="2000" kern="1200" noProof="0" dirty="0">
                <a:solidFill>
                  <a:schemeClr val="bg1"/>
                </a:solidFill>
                <a:latin typeface="Calibri" panose="020F0502020204030204" pitchFamily="34" charset="0"/>
                <a:ea typeface="+mn-ea"/>
                <a:cs typeface="Calibri" panose="020F0502020204030204" pitchFamily="34" charset="0"/>
              </a:rPr>
              <a:t>:</a:t>
            </a: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In welcher Kommune liegt das Projekt und hat es einen Namen?</a:t>
            </a: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Wie viel Energie erzeugt es?</a:t>
            </a: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Welche Technologien wurden installiert?</a:t>
            </a: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Welche Wertschöpfung erzeugt es?</a:t>
            </a:r>
          </a:p>
          <a:p>
            <a:pPr marL="685800" lvl="1" indent="-228600">
              <a:spcAft>
                <a:spcPts val="600"/>
              </a:spcAft>
              <a:buClr>
                <a:schemeClr val="bg1"/>
              </a:buClr>
              <a:buFont typeface="Wingdings" panose="05000000000000000000" pitchFamily="2" charset="2"/>
              <a:buChar char="§"/>
            </a:pPr>
            <a:r>
              <a:rPr lang="de-DE" sz="2000" kern="1200" dirty="0">
                <a:solidFill>
                  <a:schemeClr val="bg1"/>
                </a:solidFill>
                <a:latin typeface="Calibri" panose="020F0502020204030204" pitchFamily="34" charset="0"/>
                <a:ea typeface="+mn-ea"/>
                <a:cs typeface="Calibri" panose="020F0502020204030204" pitchFamily="34" charset="0"/>
              </a:rPr>
              <a:t>Wie hat sich das Zusammenleben in der Gemeinde durch das Projekt verbessert?</a:t>
            </a:r>
            <a:endParaRPr lang="de-DE" sz="2000" kern="1200" noProof="0" dirty="0">
              <a:solidFill>
                <a:schemeClr val="bg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04273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Grafiken enthält.&#10;&#10;Automatisch generierte Beschreibung">
            <a:extLst>
              <a:ext uri="{FF2B5EF4-FFF2-40B4-BE49-F238E27FC236}">
                <a16:creationId xmlns:a16="http://schemas.microsoft.com/office/drawing/2014/main" id="{A7FE4605-A55D-BE99-61ED-11B5E5E1286B}"/>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9" name="Gerader Verbinder 8">
            <a:extLst>
              <a:ext uri="{FF2B5EF4-FFF2-40B4-BE49-F238E27FC236}">
                <a16:creationId xmlns:a16="http://schemas.microsoft.com/office/drawing/2014/main" id="{2CF6C9DA-AD1D-3C70-F191-05C19D085107}"/>
              </a:ext>
            </a:extLst>
          </p:cNvPr>
          <p:cNvCxnSpPr>
            <a:cxnSpLocks/>
          </p:cNvCxnSpPr>
          <p:nvPr userDrawn="1"/>
        </p:nvCxnSpPr>
        <p:spPr>
          <a:xfrm>
            <a:off x="2447109" y="1199882"/>
            <a:ext cx="7576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2151E054-AEAB-768D-5F44-490035C1B081}"/>
              </a:ext>
            </a:extLst>
          </p:cNvPr>
          <p:cNvSpPr txBox="1">
            <a:spLocks/>
          </p:cNvSpPr>
          <p:nvPr userDrawn="1"/>
        </p:nvSpPr>
        <p:spPr>
          <a:xfrm>
            <a:off x="2369953" y="520855"/>
            <a:ext cx="8062915" cy="392331"/>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Hinweise zum </a:t>
            </a:r>
            <a:r>
              <a:rPr lang="de-DE" sz="3600" dirty="0" err="1">
                <a:solidFill>
                  <a:schemeClr val="bg1"/>
                </a:solidFill>
                <a:latin typeface="Calibri" panose="020F0502020204030204" pitchFamily="34" charset="0"/>
                <a:cs typeface="Calibri" panose="020F0502020204030204" pitchFamily="34" charset="0"/>
              </a:rPr>
              <a:t>Social</a:t>
            </a:r>
            <a:r>
              <a:rPr lang="de-DE" sz="3600" dirty="0">
                <a:solidFill>
                  <a:schemeClr val="bg1"/>
                </a:solidFill>
                <a:latin typeface="Calibri" panose="020F0502020204030204" pitchFamily="34" charset="0"/>
                <a:cs typeface="Calibri" panose="020F0502020204030204" pitchFamily="34" charset="0"/>
              </a:rPr>
              <a:t> Media Post -  Teil 2</a:t>
            </a:r>
          </a:p>
        </p:txBody>
      </p:sp>
      <p:pic>
        <p:nvPicPr>
          <p:cNvPr id="2" name="Grafik 1">
            <a:extLst>
              <a:ext uri="{FF2B5EF4-FFF2-40B4-BE49-F238E27FC236}">
                <a16:creationId xmlns:a16="http://schemas.microsoft.com/office/drawing/2014/main" id="{0EA0DA79-9491-486A-86DB-A684A0EB71C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71089" y="2842719"/>
            <a:ext cx="2861135" cy="3630708"/>
          </a:xfrm>
          <a:prstGeom prst="rect">
            <a:avLst/>
          </a:prstGeom>
          <a:noFill/>
          <a:ln>
            <a:noFill/>
          </a:ln>
          <a:effectLst>
            <a:outerShdw blurRad="50800" dist="38100" dir="2700000" algn="tl" rotWithShape="0">
              <a:prstClr val="black">
                <a:alpha val="40000"/>
              </a:prstClr>
            </a:outerShdw>
          </a:effectLst>
        </p:spPr>
      </p:pic>
      <p:pic>
        <p:nvPicPr>
          <p:cNvPr id="3" name="Grafik 2">
            <a:extLst>
              <a:ext uri="{FF2B5EF4-FFF2-40B4-BE49-F238E27FC236}">
                <a16:creationId xmlns:a16="http://schemas.microsoft.com/office/drawing/2014/main" id="{CEF77916-A63E-1FFD-C625-84C2430B4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64263" y="2994738"/>
            <a:ext cx="2654974" cy="2697137"/>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6408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Grafiken enthält.&#10;&#10;Automatisch generierte Beschreibung">
            <a:extLst>
              <a:ext uri="{FF2B5EF4-FFF2-40B4-BE49-F238E27FC236}">
                <a16:creationId xmlns:a16="http://schemas.microsoft.com/office/drawing/2014/main" id="{A7FE4605-A55D-BE99-61ED-11B5E5E1286B}"/>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9" name="Gerader Verbinder 8">
            <a:extLst>
              <a:ext uri="{FF2B5EF4-FFF2-40B4-BE49-F238E27FC236}">
                <a16:creationId xmlns:a16="http://schemas.microsoft.com/office/drawing/2014/main" id="{2CF6C9DA-AD1D-3C70-F191-05C19D085107}"/>
              </a:ext>
            </a:extLst>
          </p:cNvPr>
          <p:cNvCxnSpPr>
            <a:cxnSpLocks/>
          </p:cNvCxnSpPr>
          <p:nvPr userDrawn="1"/>
        </p:nvCxnSpPr>
        <p:spPr>
          <a:xfrm>
            <a:off x="2447109" y="1199882"/>
            <a:ext cx="7576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2151E054-AEAB-768D-5F44-490035C1B081}"/>
              </a:ext>
            </a:extLst>
          </p:cNvPr>
          <p:cNvSpPr txBox="1">
            <a:spLocks/>
          </p:cNvSpPr>
          <p:nvPr userDrawn="1"/>
        </p:nvSpPr>
        <p:spPr>
          <a:xfrm>
            <a:off x="2369953" y="520855"/>
            <a:ext cx="8062915" cy="392331"/>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Hinweise zum </a:t>
            </a:r>
            <a:r>
              <a:rPr lang="de-DE" sz="3600" dirty="0" err="1">
                <a:solidFill>
                  <a:schemeClr val="bg1"/>
                </a:solidFill>
                <a:latin typeface="Calibri" panose="020F0502020204030204" pitchFamily="34" charset="0"/>
                <a:cs typeface="Calibri" panose="020F0502020204030204" pitchFamily="34" charset="0"/>
              </a:rPr>
              <a:t>Social</a:t>
            </a:r>
            <a:r>
              <a:rPr lang="de-DE" sz="3600" dirty="0">
                <a:solidFill>
                  <a:schemeClr val="bg1"/>
                </a:solidFill>
                <a:latin typeface="Calibri" panose="020F0502020204030204" pitchFamily="34" charset="0"/>
                <a:cs typeface="Calibri" panose="020F0502020204030204" pitchFamily="34" charset="0"/>
              </a:rPr>
              <a:t> Media Post -  Teil 2</a:t>
            </a:r>
          </a:p>
        </p:txBody>
      </p:sp>
      <p:sp>
        <p:nvSpPr>
          <p:cNvPr id="11" name="Textfeld 10">
            <a:extLst>
              <a:ext uri="{FF2B5EF4-FFF2-40B4-BE49-F238E27FC236}">
                <a16:creationId xmlns:a16="http://schemas.microsoft.com/office/drawing/2014/main" id="{50FD562E-E50F-E6F5-709D-65589CE11A6C}"/>
              </a:ext>
            </a:extLst>
          </p:cNvPr>
          <p:cNvSpPr txBox="1"/>
          <p:nvPr userDrawn="1"/>
        </p:nvSpPr>
        <p:spPr>
          <a:xfrm>
            <a:off x="2325188" y="1357874"/>
            <a:ext cx="7698378" cy="3600986"/>
          </a:xfrm>
          <a:prstGeom prst="rect">
            <a:avLst/>
          </a:prstGeom>
          <a:noFill/>
        </p:spPr>
        <p:txBody>
          <a:bodyPr wrap="square" rtlCol="0">
            <a:spAutoFit/>
          </a:bodyPr>
          <a:lstStyle/>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Nutze beim Posten deines Bildes das Hashtag </a:t>
            </a:r>
            <a:r>
              <a:rPr lang="de-DE" sz="2000" b="1" noProof="0" dirty="0">
                <a:solidFill>
                  <a:schemeClr val="bg1"/>
                </a:solidFill>
                <a:latin typeface="Calibri" panose="020F0502020204030204" pitchFamily="34" charset="0"/>
                <a:cs typeface="Calibri" panose="020F0502020204030204" pitchFamily="34" charset="0"/>
              </a:rPr>
              <a:t>#sowaskommtvonsowas</a:t>
            </a:r>
            <a:r>
              <a:rPr lang="de-DE" sz="2000" noProof="0" dirty="0">
                <a:solidFill>
                  <a:schemeClr val="bg1"/>
                </a:solidFill>
                <a:latin typeface="Calibri" panose="020F0502020204030204" pitchFamily="34" charset="0"/>
                <a:cs typeface="Calibri" panose="020F0502020204030204" pitchFamily="34" charset="0"/>
              </a:rPr>
              <a:t> und verlinke gerne den</a:t>
            </a:r>
          </a:p>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Markiere auch andere relevante Akteure aus Politik und Wirtschaft in deinem Post, die du auf unsere Aktion aufmerksam machen willst. </a:t>
            </a:r>
          </a:p>
          <a:p>
            <a:pPr marL="0" lvl="0" indent="0">
              <a:spcAft>
                <a:spcPts val="600"/>
              </a:spcAft>
              <a:buClr>
                <a:schemeClr val="bg1"/>
              </a:buClr>
              <a:buFont typeface="Wingdings" panose="05000000000000000000" pitchFamily="2" charset="2"/>
              <a:buNone/>
            </a:pPr>
            <a:endParaRPr lang="de-DE" sz="2000" noProof="0" dirty="0">
              <a:solidFill>
                <a:schemeClr val="bg1"/>
              </a:solidFill>
              <a:latin typeface="Calibri" panose="020F0502020204030204" pitchFamily="34" charset="0"/>
              <a:cs typeface="Calibri" panose="020F0502020204030204" pitchFamily="34" charset="0"/>
            </a:endParaRPr>
          </a:p>
          <a:p>
            <a:pPr marL="0" lvl="0" indent="0">
              <a:spcAft>
                <a:spcPts val="600"/>
              </a:spcAft>
              <a:buClr>
                <a:schemeClr val="bg1"/>
              </a:buClr>
              <a:buFont typeface="Wingdings" panose="05000000000000000000" pitchFamily="2" charset="2"/>
              <a:buNone/>
            </a:pPr>
            <a:endParaRPr lang="de-DE" sz="2000" noProof="0" dirty="0">
              <a:solidFill>
                <a:schemeClr val="bg1"/>
              </a:solidFill>
              <a:latin typeface="Calibri" panose="020F0502020204030204" pitchFamily="34" charset="0"/>
              <a:cs typeface="Calibri" panose="020F0502020204030204" pitchFamily="34" charset="0"/>
            </a:endParaRP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Du kennst noch weitere Betreiber*innen aus der Erneuerbaren-Branche, die gute Beispiele haben? </a:t>
            </a: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Sende das </a:t>
            </a:r>
            <a:r>
              <a:rPr lang="de-DE" sz="2000" noProof="0" dirty="0" err="1">
                <a:solidFill>
                  <a:schemeClr val="bg1"/>
                </a:solidFill>
                <a:latin typeface="Calibri" panose="020F0502020204030204" pitchFamily="34" charset="0"/>
                <a:cs typeface="Calibri" panose="020F0502020204030204" pitchFamily="34" charset="0"/>
              </a:rPr>
              <a:t>Social</a:t>
            </a:r>
            <a:r>
              <a:rPr lang="de-DE" sz="2000" noProof="0" dirty="0">
                <a:solidFill>
                  <a:schemeClr val="bg1"/>
                </a:solidFill>
                <a:latin typeface="Calibri" panose="020F0502020204030204" pitchFamily="34" charset="0"/>
                <a:cs typeface="Calibri" panose="020F0502020204030204" pitchFamily="34" charset="0"/>
              </a:rPr>
              <a:t> Media Kit doch an sie weiter oder gib uns Bescheid!</a:t>
            </a:r>
          </a:p>
          <a:p>
            <a:pPr marL="285750" indent="-285750">
              <a:buClr>
                <a:schemeClr val="bg1"/>
              </a:buClr>
              <a:buFont typeface="Wingdings" panose="05000000000000000000" pitchFamily="2" charset="2"/>
              <a:buChar char="§"/>
            </a:pPr>
            <a:endParaRPr lang="de-DE" sz="18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873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Grafiken enthält.&#10;&#10;Automatisch generierte Beschreibung">
            <a:extLst>
              <a:ext uri="{FF2B5EF4-FFF2-40B4-BE49-F238E27FC236}">
                <a16:creationId xmlns:a16="http://schemas.microsoft.com/office/drawing/2014/main" id="{57A6E97F-CB89-5275-B05B-25E68465282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2" name="Gerader Verbinder 1">
            <a:extLst>
              <a:ext uri="{FF2B5EF4-FFF2-40B4-BE49-F238E27FC236}">
                <a16:creationId xmlns:a16="http://schemas.microsoft.com/office/drawing/2014/main" id="{4F6C7369-BF6C-C222-B1A9-9E60ACA6D5AC}"/>
              </a:ext>
            </a:extLst>
          </p:cNvPr>
          <p:cNvCxnSpPr>
            <a:cxnSpLocks/>
          </p:cNvCxnSpPr>
          <p:nvPr userDrawn="1"/>
        </p:nvCxnSpPr>
        <p:spPr>
          <a:xfrm>
            <a:off x="2392323" y="1199882"/>
            <a:ext cx="87023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el 1">
            <a:extLst>
              <a:ext uri="{FF2B5EF4-FFF2-40B4-BE49-F238E27FC236}">
                <a16:creationId xmlns:a16="http://schemas.microsoft.com/office/drawing/2014/main" id="{FF448700-30C8-3130-B125-417403B28BB8}"/>
              </a:ext>
            </a:extLst>
          </p:cNvPr>
          <p:cNvSpPr txBox="1">
            <a:spLocks/>
          </p:cNvSpPr>
          <p:nvPr userDrawn="1"/>
        </p:nvSpPr>
        <p:spPr>
          <a:xfrm>
            <a:off x="2369952" y="520855"/>
            <a:ext cx="8933773" cy="582267"/>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Noch Fragen? – Deine Ansprechpartner*innen</a:t>
            </a:r>
          </a:p>
        </p:txBody>
      </p:sp>
      <p:pic>
        <p:nvPicPr>
          <p:cNvPr id="10" name="Grafik 9">
            <a:extLst>
              <a:ext uri="{FF2B5EF4-FFF2-40B4-BE49-F238E27FC236}">
                <a16:creationId xmlns:a16="http://schemas.microsoft.com/office/drawing/2014/main" id="{B3BE671F-BC3C-3DDB-6D9A-6AEEFA9489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79267" y="1420777"/>
            <a:ext cx="3145744" cy="2097162"/>
          </a:xfrm>
          <a:prstGeom prst="rect">
            <a:avLst/>
          </a:prstGeom>
          <a:effectLst>
            <a:outerShdw blurRad="50800" dist="38100" dir="2700000" algn="tl" rotWithShape="0">
              <a:prstClr val="black">
                <a:alpha val="40000"/>
              </a:prstClr>
            </a:outerShdw>
          </a:effectLst>
        </p:spPr>
      </p:pic>
      <p:sp>
        <p:nvSpPr>
          <p:cNvPr id="11" name="Textfeld 10">
            <a:extLst>
              <a:ext uri="{FF2B5EF4-FFF2-40B4-BE49-F238E27FC236}">
                <a16:creationId xmlns:a16="http://schemas.microsoft.com/office/drawing/2014/main" id="{0B108F30-A52E-869D-A89F-989F3B868C6E}"/>
              </a:ext>
            </a:extLst>
          </p:cNvPr>
          <p:cNvSpPr txBox="1"/>
          <p:nvPr userDrawn="1"/>
        </p:nvSpPr>
        <p:spPr>
          <a:xfrm>
            <a:off x="5789758" y="1498496"/>
            <a:ext cx="5954937" cy="1785104"/>
          </a:xfrm>
          <a:prstGeom prst="rect">
            <a:avLst/>
          </a:prstGeom>
          <a:noFill/>
        </p:spPr>
        <p:txBody>
          <a:bodyPr wrap="square" rtlCol="0">
            <a:spAutoFit/>
          </a:bodyPr>
          <a:lstStyle/>
          <a:p>
            <a:pPr marL="0" lvl="0" indent="0">
              <a:spcAft>
                <a:spcPts val="600"/>
              </a:spcAft>
              <a:buClr>
                <a:schemeClr val="bg1"/>
              </a:buClr>
              <a:buFont typeface="Wingdings" panose="05000000000000000000" pitchFamily="2" charset="2"/>
              <a:buNone/>
            </a:pPr>
            <a:r>
              <a:rPr lang="de-DE" sz="2000" b="1" noProof="0" dirty="0">
                <a:solidFill>
                  <a:schemeClr val="bg1"/>
                </a:solidFill>
                <a:latin typeface="Calibri" panose="020F0502020204030204" pitchFamily="34" charset="0"/>
                <a:cs typeface="Calibri" panose="020F0502020204030204" pitchFamily="34" charset="0"/>
              </a:rPr>
              <a:t>Christian Morawe</a:t>
            </a:r>
            <a:br>
              <a:rPr lang="de-DE" sz="2000" b="1" noProof="0" dirty="0">
                <a:solidFill>
                  <a:schemeClr val="bg1"/>
                </a:solidFill>
                <a:latin typeface="Calibri" panose="020F0502020204030204" pitchFamily="34" charset="0"/>
                <a:cs typeface="Calibri" panose="020F0502020204030204" pitchFamily="34" charset="0"/>
              </a:rPr>
            </a:br>
            <a:r>
              <a:rPr lang="de-DE" sz="2000" noProof="0" dirty="0">
                <a:solidFill>
                  <a:schemeClr val="bg1"/>
                </a:solidFill>
                <a:latin typeface="Calibri" panose="020F0502020204030204" pitchFamily="34" charset="0"/>
                <a:cs typeface="Calibri" panose="020F0502020204030204" pitchFamily="34" charset="0"/>
              </a:rPr>
              <a:t>Referent für </a:t>
            </a:r>
            <a:r>
              <a:rPr lang="de-DE" sz="2000" noProof="0" dirty="0" err="1">
                <a:solidFill>
                  <a:schemeClr val="bg1"/>
                </a:solidFill>
                <a:latin typeface="Calibri" panose="020F0502020204030204" pitchFamily="34" charset="0"/>
                <a:cs typeface="Calibri" panose="020F0502020204030204" pitchFamily="34" charset="0"/>
              </a:rPr>
              <a:t>Social</a:t>
            </a:r>
            <a:r>
              <a:rPr lang="de-DE" sz="2000" noProof="0" dirty="0">
                <a:solidFill>
                  <a:schemeClr val="bg1"/>
                </a:solidFill>
                <a:latin typeface="Calibri" panose="020F0502020204030204" pitchFamily="34" charset="0"/>
                <a:cs typeface="Calibri" panose="020F0502020204030204" pitchFamily="34" charset="0"/>
              </a:rPr>
              <a:t> Media Management und Redaktion</a:t>
            </a:r>
            <a:br>
              <a:rPr lang="de-DE" sz="2000" noProof="0" dirty="0">
                <a:solidFill>
                  <a:schemeClr val="bg1"/>
                </a:solidFill>
                <a:latin typeface="Calibri" panose="020F0502020204030204" pitchFamily="34" charset="0"/>
                <a:cs typeface="Calibri" panose="020F0502020204030204" pitchFamily="34" charset="0"/>
              </a:rPr>
            </a:br>
            <a:r>
              <a:rPr lang="de-DE" sz="2000" noProof="0" dirty="0">
                <a:solidFill>
                  <a:schemeClr val="bg1"/>
                </a:solidFill>
                <a:latin typeface="Calibri" panose="020F0502020204030204" pitchFamily="34" charset="0"/>
                <a:cs typeface="Calibri" panose="020F0502020204030204" pitchFamily="34" charset="0"/>
              </a:rPr>
              <a:t>Bundesverband Erneuerbare Energie e.V.</a:t>
            </a: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Mail: </a:t>
            </a:r>
            <a:r>
              <a:rPr lang="de-DE" sz="2000" noProof="0" dirty="0">
                <a:solidFill>
                  <a:schemeClr val="bg1"/>
                </a:solidFill>
                <a:latin typeface="Calibri" panose="020F0502020204030204" pitchFamily="34" charset="0"/>
                <a:cs typeface="Calibri" panose="020F0502020204030204" pitchFamily="34" charset="0"/>
                <a:hlinkClick r:id="rId4"/>
              </a:rPr>
              <a:t>christian.morawe@bee-ev.de</a:t>
            </a:r>
            <a:endParaRPr lang="de-DE" sz="2000" noProof="0" dirty="0">
              <a:solidFill>
                <a:schemeClr val="bg1"/>
              </a:solidFill>
              <a:latin typeface="Calibri" panose="020F0502020204030204" pitchFamily="34" charset="0"/>
              <a:cs typeface="Calibri" panose="020F0502020204030204" pitchFamily="34" charset="0"/>
            </a:endParaRP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Tel.: +49 151 171 229 75</a:t>
            </a:r>
            <a:endParaRPr lang="de-DE" sz="1800" noProof="0" dirty="0">
              <a:latin typeface="Calibri" panose="020F0502020204030204" pitchFamily="34" charset="0"/>
              <a:cs typeface="Calibri" panose="020F0502020204030204" pitchFamily="34" charset="0"/>
            </a:endParaRPr>
          </a:p>
        </p:txBody>
      </p:sp>
      <p:pic>
        <p:nvPicPr>
          <p:cNvPr id="17" name="Grafik 16">
            <a:extLst>
              <a:ext uri="{FF2B5EF4-FFF2-40B4-BE49-F238E27FC236}">
                <a16:creationId xmlns:a16="http://schemas.microsoft.com/office/drawing/2014/main" id="{2A271FB2-B988-3D78-E590-F31EBFD3BE53}"/>
              </a:ext>
            </a:extLst>
          </p:cNvPr>
          <p:cNvPicPr>
            <a:picLocks noChangeAspect="1"/>
          </p:cNvPicPr>
          <p:nvPr userDrawn="1"/>
        </p:nvPicPr>
        <p:blipFill>
          <a:blip r:embed="rId5">
            <a:extLst>
              <a:ext uri="{28A0092B-C50C-407E-A947-70E740481C1C}">
                <a14:useLocalDpi xmlns:a14="http://schemas.microsoft.com/office/drawing/2010/main" val="0"/>
              </a:ext>
            </a:extLst>
          </a:blip>
          <a:srcRect l="13608" t="6620" r="-360" b="6627"/>
          <a:stretch/>
        </p:blipFill>
        <p:spPr>
          <a:xfrm>
            <a:off x="2392323" y="3820166"/>
            <a:ext cx="3145744" cy="2096834"/>
          </a:xfrm>
          <a:prstGeom prst="rect">
            <a:avLst/>
          </a:prstGeom>
          <a:effectLst>
            <a:outerShdw blurRad="50800" dist="38100" dir="2700000" algn="tl" rotWithShape="0">
              <a:prstClr val="black">
                <a:alpha val="40000"/>
              </a:prstClr>
            </a:outerShdw>
          </a:effectLst>
        </p:spPr>
      </p:pic>
      <p:sp>
        <p:nvSpPr>
          <p:cNvPr id="18" name="Textfeld 17">
            <a:extLst>
              <a:ext uri="{FF2B5EF4-FFF2-40B4-BE49-F238E27FC236}">
                <a16:creationId xmlns:a16="http://schemas.microsoft.com/office/drawing/2014/main" id="{8C08682D-BFBC-E5F9-BDC0-37A80F0A595D}"/>
              </a:ext>
            </a:extLst>
          </p:cNvPr>
          <p:cNvSpPr txBox="1"/>
          <p:nvPr userDrawn="1"/>
        </p:nvSpPr>
        <p:spPr>
          <a:xfrm>
            <a:off x="5802815" y="3897721"/>
            <a:ext cx="5164184" cy="1785104"/>
          </a:xfrm>
          <a:prstGeom prst="rect">
            <a:avLst/>
          </a:prstGeom>
          <a:noFill/>
        </p:spPr>
        <p:txBody>
          <a:bodyPr wrap="square" rtlCol="0">
            <a:spAutoFit/>
          </a:bodyPr>
          <a:lstStyle/>
          <a:p>
            <a:pPr marL="0" lvl="0" indent="0">
              <a:spcAft>
                <a:spcPts val="600"/>
              </a:spcAft>
              <a:buClr>
                <a:schemeClr val="bg1"/>
              </a:buClr>
              <a:buFont typeface="Wingdings" panose="05000000000000000000" pitchFamily="2" charset="2"/>
              <a:buNone/>
            </a:pPr>
            <a:r>
              <a:rPr lang="de-DE" sz="2000" b="1" noProof="0" dirty="0">
                <a:solidFill>
                  <a:schemeClr val="bg1"/>
                </a:solidFill>
                <a:latin typeface="Calibri" panose="020F0502020204030204" pitchFamily="34" charset="0"/>
                <a:cs typeface="Calibri" panose="020F0502020204030204" pitchFamily="34" charset="0"/>
              </a:rPr>
              <a:t>Julian Barnick</a:t>
            </a:r>
            <a:br>
              <a:rPr lang="de-DE" sz="2000" b="1" noProof="0" dirty="0">
                <a:solidFill>
                  <a:schemeClr val="bg1"/>
                </a:solidFill>
                <a:latin typeface="Calibri" panose="020F0502020204030204" pitchFamily="34" charset="0"/>
                <a:cs typeface="Calibri" panose="020F0502020204030204" pitchFamily="34" charset="0"/>
              </a:rPr>
            </a:br>
            <a:r>
              <a:rPr lang="de-DE" sz="2000" noProof="0" dirty="0">
                <a:solidFill>
                  <a:schemeClr val="bg1"/>
                </a:solidFill>
                <a:latin typeface="Calibri" panose="020F0502020204030204" pitchFamily="34" charset="0"/>
                <a:cs typeface="Calibri" panose="020F0502020204030204" pitchFamily="34" charset="0"/>
              </a:rPr>
              <a:t>Referent für Kommunikation</a:t>
            </a:r>
            <a:br>
              <a:rPr lang="de-DE" sz="2000" noProof="0" dirty="0">
                <a:solidFill>
                  <a:schemeClr val="bg1"/>
                </a:solidFill>
                <a:latin typeface="Calibri" panose="020F0502020204030204" pitchFamily="34" charset="0"/>
                <a:cs typeface="Calibri" panose="020F0502020204030204" pitchFamily="34" charset="0"/>
              </a:rPr>
            </a:br>
            <a:r>
              <a:rPr lang="de-DE" sz="2000" noProof="0" dirty="0">
                <a:solidFill>
                  <a:schemeClr val="bg1"/>
                </a:solidFill>
                <a:latin typeface="Calibri" panose="020F0502020204030204" pitchFamily="34" charset="0"/>
                <a:cs typeface="Calibri" panose="020F0502020204030204" pitchFamily="34" charset="0"/>
              </a:rPr>
              <a:t>Bundesverband Erneuerbare Energie e.V.</a:t>
            </a: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Mail: </a:t>
            </a:r>
            <a:r>
              <a:rPr lang="de-DE" sz="2000" noProof="0" dirty="0">
                <a:solidFill>
                  <a:schemeClr val="bg1"/>
                </a:solidFill>
                <a:latin typeface="Calibri" panose="020F0502020204030204" pitchFamily="34" charset="0"/>
                <a:cs typeface="Calibri" panose="020F0502020204030204" pitchFamily="34" charset="0"/>
                <a:hlinkClick r:id="rId6"/>
              </a:rPr>
              <a:t>julian.barnick@bee-ev.de</a:t>
            </a:r>
            <a:r>
              <a:rPr lang="de-DE" sz="2000" noProof="0" dirty="0">
                <a:solidFill>
                  <a:schemeClr val="bg1"/>
                </a:solidFill>
                <a:latin typeface="Calibri" panose="020F0502020204030204" pitchFamily="34" charset="0"/>
                <a:cs typeface="Calibri" panose="020F0502020204030204" pitchFamily="34" charset="0"/>
              </a:rPr>
              <a:t> </a:t>
            </a:r>
          </a:p>
          <a:p>
            <a:pPr marL="0" lvl="0" indent="0">
              <a:spcAft>
                <a:spcPts val="600"/>
              </a:spcAft>
              <a:buClr>
                <a:schemeClr val="bg1"/>
              </a:buClr>
              <a:buFont typeface="Wingdings" panose="05000000000000000000" pitchFamily="2" charset="2"/>
              <a:buNone/>
            </a:pPr>
            <a:r>
              <a:rPr lang="de-DE" sz="2000" noProof="0" dirty="0">
                <a:solidFill>
                  <a:schemeClr val="bg1"/>
                </a:solidFill>
                <a:latin typeface="Calibri" panose="020F0502020204030204" pitchFamily="34" charset="0"/>
                <a:cs typeface="Calibri" panose="020F0502020204030204" pitchFamily="34" charset="0"/>
              </a:rPr>
              <a:t>Tel.: +49 151 171 230 18</a:t>
            </a:r>
            <a:endParaRPr lang="de-DE" sz="18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66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Grafiken enthält.&#10;&#10;Automatisch generierte Beschreibung">
            <a:extLst>
              <a:ext uri="{FF2B5EF4-FFF2-40B4-BE49-F238E27FC236}">
                <a16:creationId xmlns:a16="http://schemas.microsoft.com/office/drawing/2014/main" id="{57A6E97F-CB89-5275-B05B-25E68465282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spTree>
    <p:extLst>
      <p:ext uri="{BB962C8B-B14F-4D97-AF65-F5344CB8AC3E}">
        <p14:creationId xmlns:p14="http://schemas.microsoft.com/office/powerpoint/2010/main" val="1645899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72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8709"/>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descr="Ein Bild, das Grafiken enthält.&#10;&#10;Automatisch generierte Beschreibung">
            <a:extLst>
              <a:ext uri="{FF2B5EF4-FFF2-40B4-BE49-F238E27FC236}">
                <a16:creationId xmlns:a16="http://schemas.microsoft.com/office/drawing/2014/main" id="{480688A3-98E2-B50E-9616-AEC1ECF9D9E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sp>
        <p:nvSpPr>
          <p:cNvPr id="4" name="Textfeld 3">
            <a:extLst>
              <a:ext uri="{FF2B5EF4-FFF2-40B4-BE49-F238E27FC236}">
                <a16:creationId xmlns:a16="http://schemas.microsoft.com/office/drawing/2014/main" id="{A2DDE7F5-2056-7504-4890-0978AB14C923}"/>
              </a:ext>
            </a:extLst>
          </p:cNvPr>
          <p:cNvSpPr txBox="1"/>
          <p:nvPr userDrawn="1"/>
        </p:nvSpPr>
        <p:spPr>
          <a:xfrm>
            <a:off x="1567548" y="740118"/>
            <a:ext cx="9045278" cy="923330"/>
          </a:xfrm>
          <a:prstGeom prst="rect">
            <a:avLst/>
          </a:prstGeom>
          <a:noFill/>
        </p:spPr>
        <p:txBody>
          <a:bodyPr wrap="square" rtlCol="0">
            <a:spAutoFit/>
          </a:bodyPr>
          <a:lstStyle/>
          <a:p>
            <a:r>
              <a:rPr lang="de-DE" sz="5400" b="1" dirty="0">
                <a:solidFill>
                  <a:schemeClr val="bg1"/>
                </a:solidFill>
                <a:latin typeface="Calibri" panose="020F0502020204030204" pitchFamily="34" charset="0"/>
                <a:cs typeface="Calibri" panose="020F0502020204030204" pitchFamily="34" charset="0"/>
              </a:rPr>
              <a:t>Erklärung des </a:t>
            </a:r>
            <a:r>
              <a:rPr lang="de-DE" sz="5400" b="1" dirty="0" err="1">
                <a:solidFill>
                  <a:schemeClr val="bg1"/>
                </a:solidFill>
                <a:latin typeface="Calibri" panose="020F0502020204030204" pitchFamily="34" charset="0"/>
                <a:cs typeface="Calibri" panose="020F0502020204030204" pitchFamily="34" charset="0"/>
              </a:rPr>
              <a:t>Social</a:t>
            </a:r>
            <a:r>
              <a:rPr lang="de-DE" sz="5400" b="1" dirty="0">
                <a:solidFill>
                  <a:schemeClr val="bg1"/>
                </a:solidFill>
                <a:latin typeface="Calibri" panose="020F0502020204030204" pitchFamily="34" charset="0"/>
                <a:cs typeface="Calibri" panose="020F0502020204030204" pitchFamily="34" charset="0"/>
              </a:rPr>
              <a:t> Media Kits</a:t>
            </a:r>
            <a:endParaRPr lang="de-DE" sz="6000" b="1" dirty="0">
              <a:latin typeface="Calibri" panose="020F0502020204030204" pitchFamily="34" charset="0"/>
              <a:cs typeface="Calibri" panose="020F0502020204030204" pitchFamily="34" charset="0"/>
            </a:endParaRPr>
          </a:p>
        </p:txBody>
      </p:sp>
      <p:cxnSp>
        <p:nvCxnSpPr>
          <p:cNvPr id="5" name="Gerader Verbinder 4">
            <a:extLst>
              <a:ext uri="{FF2B5EF4-FFF2-40B4-BE49-F238E27FC236}">
                <a16:creationId xmlns:a16="http://schemas.microsoft.com/office/drawing/2014/main" id="{DF25381B-3B09-7291-9C32-A4D644E64664}"/>
              </a:ext>
            </a:extLst>
          </p:cNvPr>
          <p:cNvCxnSpPr>
            <a:cxnSpLocks/>
          </p:cNvCxnSpPr>
          <p:nvPr userDrawn="1"/>
        </p:nvCxnSpPr>
        <p:spPr>
          <a:xfrm flipV="1">
            <a:off x="1715589" y="1663448"/>
            <a:ext cx="8897237" cy="348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A71CD1A-9BEA-9425-4B45-7BCD02E93502}"/>
              </a:ext>
            </a:extLst>
          </p:cNvPr>
          <p:cNvSpPr txBox="1"/>
          <p:nvPr userDrawn="1"/>
        </p:nvSpPr>
        <p:spPr>
          <a:xfrm>
            <a:off x="2137558" y="1924493"/>
            <a:ext cx="8337081" cy="2585323"/>
          </a:xfrm>
          <a:prstGeom prst="rect">
            <a:avLst/>
          </a:prstGeom>
          <a:noFill/>
        </p:spPr>
        <p:txBody>
          <a:bodyPr wrap="square" rtlCol="0">
            <a:spAutoFit/>
          </a:bodyPr>
          <a:lstStyle/>
          <a:p>
            <a:pPr marL="0" algn="l" rtl="0" eaLnBrk="1" latinLnBrk="0" hangingPunct="1"/>
            <a:r>
              <a:rPr lang="de-DE" sz="1800" kern="1200" dirty="0">
                <a:solidFill>
                  <a:srgbClr val="FFFFFF"/>
                </a:solidFill>
                <a:effectLst/>
                <a:latin typeface="Calibri" panose="020F0502020204030204" pitchFamily="34" charset="0"/>
                <a:ea typeface="+mn-ea"/>
                <a:cs typeface="Calibri" panose="020F0502020204030204" pitchFamily="34" charset="0"/>
              </a:rPr>
              <a:t>Gemeinsam möchten wir die Kampagne „Sowas kommt von Sowas“ nutzen, um die Erfolgsgeschichten der Erneuerbaren für die Kommunen nach außen zu tragen.</a:t>
            </a:r>
          </a:p>
          <a:p>
            <a:pPr marL="0" algn="l" rtl="0" eaLnBrk="1" latinLnBrk="0" hangingPunct="1"/>
            <a:endParaRPr lang="de-DE" sz="1800" dirty="0">
              <a:effectLst/>
              <a:latin typeface="Calibri" panose="020F0502020204030204" pitchFamily="34" charset="0"/>
              <a:cs typeface="Calibri" panose="020F0502020204030204" pitchFamily="34" charset="0"/>
            </a:endParaRPr>
          </a:p>
          <a:p>
            <a:pPr marL="0" algn="l" rtl="0" eaLnBrk="1" latinLnBrk="0" hangingPunct="1"/>
            <a:r>
              <a:rPr lang="de-DE" sz="1800" kern="1200" dirty="0">
                <a:solidFill>
                  <a:srgbClr val="FFFFFF"/>
                </a:solidFill>
                <a:effectLst/>
                <a:latin typeface="Calibri" panose="020F0502020204030204" pitchFamily="34" charset="0"/>
                <a:ea typeface="+mn-ea"/>
                <a:cs typeface="Calibri" panose="020F0502020204030204" pitchFamily="34" charset="0"/>
              </a:rPr>
              <a:t>Diese Vorlage hilft dir dabei, ein sogenanntes </a:t>
            </a:r>
            <a:r>
              <a:rPr lang="de-DE" sz="1800" b="1" kern="1200" dirty="0" err="1">
                <a:solidFill>
                  <a:srgbClr val="FFFFFF"/>
                </a:solidFill>
                <a:effectLst/>
                <a:latin typeface="Calibri" panose="020F0502020204030204" pitchFamily="34" charset="0"/>
                <a:ea typeface="+mn-ea"/>
                <a:cs typeface="Calibri" panose="020F0502020204030204" pitchFamily="34" charset="0"/>
              </a:rPr>
              <a:t>SharePic</a:t>
            </a:r>
            <a:r>
              <a:rPr lang="de-DE" sz="1800" b="1" kern="1200" dirty="0">
                <a:solidFill>
                  <a:srgbClr val="FFFFFF"/>
                </a:solidFill>
                <a:effectLst/>
                <a:latin typeface="Calibri" panose="020F0502020204030204" pitchFamily="34" charset="0"/>
                <a:ea typeface="+mn-ea"/>
                <a:cs typeface="Calibri" panose="020F0502020204030204" pitchFamily="34" charset="0"/>
              </a:rPr>
              <a:t> mit deinem Bild </a:t>
            </a:r>
            <a:r>
              <a:rPr lang="de-DE" sz="1800" kern="1200" dirty="0">
                <a:solidFill>
                  <a:srgbClr val="FFFFFF"/>
                </a:solidFill>
                <a:effectLst/>
                <a:latin typeface="Calibri" panose="020F0502020204030204" pitchFamily="34" charset="0"/>
                <a:ea typeface="+mn-ea"/>
                <a:cs typeface="Calibri" panose="020F0502020204030204" pitchFamily="34" charset="0"/>
              </a:rPr>
              <a:t>zu erstellen und so in den Sozialen Medien deine Beispiele öffentlichkeitswirksam zu zeigen. Dafür gibt es für unterschiedliche Erneuerbare Technologien (Solarenergie, Bioenergie, Geothermie, Wasserkraft) spezifische Vorlagen in einem grünen oder blauen Design. </a:t>
            </a:r>
          </a:p>
          <a:p>
            <a:pPr marL="0" algn="l" rtl="0" eaLnBrk="1" latinLnBrk="0" hangingPunct="1"/>
            <a:endParaRPr lang="de-DE" sz="1800" kern="1200" dirty="0">
              <a:solidFill>
                <a:srgbClr val="FFFFFF"/>
              </a:solidFill>
              <a:effectLst/>
              <a:latin typeface="Calibri" panose="020F0502020204030204" pitchFamily="34" charset="0"/>
              <a:ea typeface="+mn-ea"/>
              <a:cs typeface="Calibri" panose="020F0502020204030204" pitchFamily="34" charset="0"/>
            </a:endParaRPr>
          </a:p>
          <a:p>
            <a:pPr marL="0" algn="l" rtl="0" eaLnBrk="1" latinLnBrk="0" hangingPunct="1"/>
            <a:r>
              <a:rPr lang="de-DE" sz="1800" kern="1200" dirty="0">
                <a:solidFill>
                  <a:srgbClr val="FFFFFF"/>
                </a:solidFill>
                <a:effectLst/>
                <a:latin typeface="Calibri" panose="020F0502020204030204" pitchFamily="34" charset="0"/>
                <a:ea typeface="+mn-ea"/>
                <a:cs typeface="Calibri" panose="020F0502020204030204" pitchFamily="34" charset="0"/>
              </a:rPr>
              <a:t>Die „Wind beflügelt“ Version des </a:t>
            </a:r>
            <a:r>
              <a:rPr lang="de-DE" sz="1800" kern="1200" dirty="0" err="1">
                <a:solidFill>
                  <a:srgbClr val="FFFFFF"/>
                </a:solidFill>
                <a:effectLst/>
                <a:latin typeface="Calibri" panose="020F0502020204030204" pitchFamily="34" charset="0"/>
                <a:ea typeface="+mn-ea"/>
                <a:cs typeface="Calibri" panose="020F0502020204030204" pitchFamily="34" charset="0"/>
              </a:rPr>
              <a:t>Social</a:t>
            </a:r>
            <a:r>
              <a:rPr lang="de-DE" sz="1800" kern="1200" dirty="0">
                <a:solidFill>
                  <a:srgbClr val="FFFFFF"/>
                </a:solidFill>
                <a:effectLst/>
                <a:latin typeface="Calibri" panose="020F0502020204030204" pitchFamily="34" charset="0"/>
                <a:ea typeface="+mn-ea"/>
                <a:cs typeface="Calibri" panose="020F0502020204030204" pitchFamily="34" charset="0"/>
              </a:rPr>
              <a:t> Media Kits für die Windenergie findest du unter</a:t>
            </a:r>
          </a:p>
        </p:txBody>
      </p:sp>
      <p:grpSp>
        <p:nvGrpSpPr>
          <p:cNvPr id="20" name="Gruppieren 19">
            <a:extLst>
              <a:ext uri="{FF2B5EF4-FFF2-40B4-BE49-F238E27FC236}">
                <a16:creationId xmlns:a16="http://schemas.microsoft.com/office/drawing/2014/main" id="{53AD5A0D-160A-CC2D-A91B-7BDAB51BB1DA}"/>
              </a:ext>
            </a:extLst>
          </p:cNvPr>
          <p:cNvGrpSpPr/>
          <p:nvPr userDrawn="1"/>
        </p:nvGrpSpPr>
        <p:grpSpPr>
          <a:xfrm>
            <a:off x="4397829" y="4996969"/>
            <a:ext cx="3254083" cy="1627972"/>
            <a:chOff x="2355275" y="4487769"/>
            <a:chExt cx="3740725" cy="2109543"/>
          </a:xfrm>
        </p:grpSpPr>
        <p:pic>
          <p:nvPicPr>
            <p:cNvPr id="17" name="Grafik 16">
              <a:extLst>
                <a:ext uri="{FF2B5EF4-FFF2-40B4-BE49-F238E27FC236}">
                  <a16:creationId xmlns:a16="http://schemas.microsoft.com/office/drawing/2014/main" id="{214DE898-18E0-CE75-84E3-6A6B72A9E514}"/>
                </a:ext>
              </a:extLst>
            </p:cNvPr>
            <p:cNvPicPr>
              <a:picLocks noChangeAspect="1"/>
            </p:cNvPicPr>
            <p:nvPr userDrawn="1"/>
          </p:nvPicPr>
          <p:blipFill>
            <a:blip r:embed="rId3"/>
            <a:stretch>
              <a:fillRect/>
            </a:stretch>
          </p:blipFill>
          <p:spPr>
            <a:xfrm>
              <a:off x="2355275" y="4487769"/>
              <a:ext cx="3740725" cy="2109543"/>
            </a:xfrm>
            <a:prstGeom prst="rect">
              <a:avLst/>
            </a:prstGeom>
            <a:effectLst>
              <a:outerShdw blurRad="50800" dist="38100" dir="2700000" algn="tl" rotWithShape="0">
                <a:prstClr val="black">
                  <a:alpha val="40000"/>
                </a:prstClr>
              </a:outerShdw>
            </a:effectLst>
          </p:spPr>
        </p:pic>
        <p:pic>
          <p:nvPicPr>
            <p:cNvPr id="19" name="Grafik 18" descr="Ein Bild, das Grafiken, Symbol, Grafikdesign, Silhouette enthält.&#10;&#10;Automatisch generierte Beschreibung">
              <a:extLst>
                <a:ext uri="{FF2B5EF4-FFF2-40B4-BE49-F238E27FC236}">
                  <a16:creationId xmlns:a16="http://schemas.microsoft.com/office/drawing/2014/main" id="{868FAEF3-EDF2-608F-0F88-FF4485E30A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86185" y="5388796"/>
              <a:ext cx="786662" cy="786662"/>
            </a:xfrm>
            <a:prstGeom prst="rect">
              <a:avLst/>
            </a:prstGeom>
          </p:spPr>
        </p:pic>
      </p:grpSp>
    </p:spTree>
    <p:extLst>
      <p:ext uri="{BB962C8B-B14F-4D97-AF65-F5344CB8AC3E}">
        <p14:creationId xmlns:p14="http://schemas.microsoft.com/office/powerpoint/2010/main" val="268137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Grafiken enthält.&#10;&#10;Automatisch generierte Beschreibung">
            <a:extLst>
              <a:ext uri="{FF2B5EF4-FFF2-40B4-BE49-F238E27FC236}">
                <a16:creationId xmlns:a16="http://schemas.microsoft.com/office/drawing/2014/main" id="{7933ECB2-4597-ED60-954E-20DC869EE422}"/>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9" name="Gerader Verbinder 8">
            <a:extLst>
              <a:ext uri="{FF2B5EF4-FFF2-40B4-BE49-F238E27FC236}">
                <a16:creationId xmlns:a16="http://schemas.microsoft.com/office/drawing/2014/main" id="{2CF6C9DA-AD1D-3C70-F191-05C19D085107}"/>
              </a:ext>
            </a:extLst>
          </p:cNvPr>
          <p:cNvCxnSpPr>
            <a:cxnSpLocks/>
          </p:cNvCxnSpPr>
          <p:nvPr userDrawn="1"/>
        </p:nvCxnSpPr>
        <p:spPr>
          <a:xfrm>
            <a:off x="2447109" y="1199882"/>
            <a:ext cx="7576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2151E054-AEAB-768D-5F44-490035C1B081}"/>
              </a:ext>
            </a:extLst>
          </p:cNvPr>
          <p:cNvSpPr txBox="1">
            <a:spLocks/>
          </p:cNvSpPr>
          <p:nvPr userDrawn="1"/>
        </p:nvSpPr>
        <p:spPr>
          <a:xfrm>
            <a:off x="3014387" y="573875"/>
            <a:ext cx="6373453" cy="564990"/>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Hinweise zur </a:t>
            </a:r>
            <a:r>
              <a:rPr lang="de-DE" sz="3600" dirty="0" err="1">
                <a:solidFill>
                  <a:schemeClr val="bg1"/>
                </a:solidFill>
                <a:latin typeface="Calibri" panose="020F0502020204030204" pitchFamily="34" charset="0"/>
                <a:cs typeface="Calibri" panose="020F0502020204030204" pitchFamily="34" charset="0"/>
              </a:rPr>
              <a:t>SharePic</a:t>
            </a:r>
            <a:r>
              <a:rPr lang="de-DE" sz="3600" dirty="0">
                <a:solidFill>
                  <a:schemeClr val="bg1"/>
                </a:solidFill>
                <a:latin typeface="Calibri" panose="020F0502020204030204" pitchFamily="34" charset="0"/>
                <a:cs typeface="Calibri" panose="020F0502020204030204" pitchFamily="34" charset="0"/>
              </a:rPr>
              <a:t>-Erstellung</a:t>
            </a:r>
          </a:p>
        </p:txBody>
      </p:sp>
      <p:sp>
        <p:nvSpPr>
          <p:cNvPr id="11" name="Textfeld 10">
            <a:extLst>
              <a:ext uri="{FF2B5EF4-FFF2-40B4-BE49-F238E27FC236}">
                <a16:creationId xmlns:a16="http://schemas.microsoft.com/office/drawing/2014/main" id="{50FD562E-E50F-E6F5-709D-65589CE11A6C}"/>
              </a:ext>
            </a:extLst>
          </p:cNvPr>
          <p:cNvSpPr txBox="1"/>
          <p:nvPr userDrawn="1"/>
        </p:nvSpPr>
        <p:spPr>
          <a:xfrm>
            <a:off x="2325187" y="1357874"/>
            <a:ext cx="8151223" cy="4832092"/>
          </a:xfrm>
          <a:prstGeom prst="rect">
            <a:avLst/>
          </a:prstGeom>
          <a:noFill/>
        </p:spPr>
        <p:txBody>
          <a:bodyPr wrap="square" rtlCol="0">
            <a:spAutoFit/>
          </a:bodyPr>
          <a:lstStyle/>
          <a:p>
            <a:pPr>
              <a:spcAft>
                <a:spcPts val="1200"/>
              </a:spcAft>
            </a:pP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Auf den folgenden Folien kannst du dein eigenes Bild einfügen, um einen Post zu erstellen.</a:t>
            </a:r>
          </a:p>
          <a:p>
            <a:pPr marL="342900" lvl="0" indent="-342900">
              <a:buFont typeface="+mj-lt"/>
              <a:buAutoNum type="arabicPeriod"/>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Wähle zwischen der grünen und der blauen Vorlage der entsprechenden Technologie, passend zu deinem Bildmaterial.</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mj-lt"/>
              <a:buAutoNum type="arabicPeriod"/>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Füge auf der linken Seite dein Bild ein. Falls notwendig, schiebe es über „</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Anordnen“ </a:t>
            </a: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 den Hintergrund, damit die weißen Textelemente sichtbar werden.</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mj-lt"/>
              <a:buAutoNum type="arabicPeriod"/>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Den Bildausschnitt kannst du nach Auswahl des Fotos unter </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„Bildformat/ Zuschneiden“</a:t>
            </a: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bearbeiten.</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mj-lt"/>
              <a:buAutoNum type="arabicPeriod"/>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Achte darauf, dass die weiße Schrift gut lesbar ist. Wähle das Bild so, dass es auf einem ausreichend dunklen Hintergrund steht, oder verdunkle das Hintergrundbild etwas.</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spcAft>
                <a:spcPts val="1200"/>
              </a:spcAft>
              <a:buFont typeface="+mj-lt"/>
              <a:buAutoNum type="arabicPeriod"/>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Speichere dein </a:t>
            </a:r>
            <a:r>
              <a:rPr lang="de-DE" sz="18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SharePic</a:t>
            </a: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unter „Datei/Speichern unter“ als JPEG ab. Fertig!</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r>
              <a:rPr lang="de-DE" sz="1800" b="1" dirty="0">
                <a:solidFill>
                  <a:srgbClr val="FF0000"/>
                </a:solidFill>
                <a:effectLst/>
                <a:latin typeface="Calibri" panose="020F0502020204030204" pitchFamily="34" charset="0"/>
                <a:ea typeface="Aptos" panose="020B0004020202020204" pitchFamily="34" charset="0"/>
                <a:cs typeface="Calibri" panose="020F0502020204030204" pitchFamily="34" charset="0"/>
              </a:rPr>
              <a:t>Bitte nicht: </a:t>
            </a:r>
            <a:endParaRPr lang="de-DE" sz="1800" dirty="0">
              <a:solidFill>
                <a:srgbClr val="FF0000"/>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Wingdings" panose="05000000000000000000" pitchFamily="2" charset="2"/>
              <a:buChar char=""/>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die Anordnung der Elemente </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verändern!</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Wingdings" panose="05000000000000000000" pitchFamily="2" charset="2"/>
              <a:buChar char=""/>
              <a:tabLst>
                <a:tab pos="457200" algn="l"/>
              </a:tabLst>
            </a:pP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 das Farbschema eingreifen</a:t>
            </a: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Die jeweiligen Blau- und Grüntöne sind bereits aufeinander abgestimmt.</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502556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0" y="0"/>
            <a:ext cx="12192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Grafiken enthält.&#10;&#10;Automatisch generierte Beschreibung">
            <a:extLst>
              <a:ext uri="{FF2B5EF4-FFF2-40B4-BE49-F238E27FC236}">
                <a16:creationId xmlns:a16="http://schemas.microsoft.com/office/drawing/2014/main" id="{A7FE4605-A55D-BE99-61ED-11B5E5E1286B}"/>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850900" y="2842719"/>
            <a:ext cx="14269732" cy="5068405"/>
          </a:xfrm>
          <a:prstGeom prst="rect">
            <a:avLst/>
          </a:prstGeom>
          <a:effectLst/>
        </p:spPr>
      </p:pic>
      <p:cxnSp>
        <p:nvCxnSpPr>
          <p:cNvPr id="9" name="Gerader Verbinder 8">
            <a:extLst>
              <a:ext uri="{FF2B5EF4-FFF2-40B4-BE49-F238E27FC236}">
                <a16:creationId xmlns:a16="http://schemas.microsoft.com/office/drawing/2014/main" id="{2CF6C9DA-AD1D-3C70-F191-05C19D085107}"/>
              </a:ext>
            </a:extLst>
          </p:cNvPr>
          <p:cNvCxnSpPr>
            <a:cxnSpLocks/>
          </p:cNvCxnSpPr>
          <p:nvPr userDrawn="1"/>
        </p:nvCxnSpPr>
        <p:spPr>
          <a:xfrm>
            <a:off x="2447109" y="1199882"/>
            <a:ext cx="75764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2151E054-AEAB-768D-5F44-490035C1B081}"/>
              </a:ext>
            </a:extLst>
          </p:cNvPr>
          <p:cNvSpPr txBox="1">
            <a:spLocks/>
          </p:cNvSpPr>
          <p:nvPr userDrawn="1"/>
        </p:nvSpPr>
        <p:spPr>
          <a:xfrm>
            <a:off x="2447109" y="573875"/>
            <a:ext cx="7576457" cy="564990"/>
          </a:xfrm>
          <a:prstGeom prst="rect">
            <a:avLst/>
          </a:prstGeom>
        </p:spPr>
        <p:txBody>
          <a:bodyPr lIns="0"/>
          <a:lstStyle>
            <a:lvl1pPr algn="l" defTabSz="571500" rtl="0" eaLnBrk="1" latinLnBrk="0" hangingPunct="1">
              <a:lnSpc>
                <a:spcPct val="90000"/>
              </a:lnSpc>
              <a:spcBef>
                <a:spcPct val="0"/>
              </a:spcBef>
              <a:buNone/>
              <a:defRPr sz="1400" b="1" kern="1200">
                <a:solidFill>
                  <a:schemeClr val="tx1"/>
                </a:solidFill>
                <a:latin typeface="Ubuntu" panose="020B0504030602030204" pitchFamily="34" charset="0"/>
                <a:ea typeface="+mj-ea"/>
                <a:cs typeface="+mj-cs"/>
              </a:defRPr>
            </a:lvl1pPr>
          </a:lstStyle>
          <a:p>
            <a:r>
              <a:rPr lang="de-DE" sz="3600" dirty="0">
                <a:solidFill>
                  <a:schemeClr val="bg1"/>
                </a:solidFill>
                <a:latin typeface="Calibri" panose="020F0502020204030204" pitchFamily="34" charset="0"/>
                <a:cs typeface="Calibri" panose="020F0502020204030204" pitchFamily="34" charset="0"/>
              </a:rPr>
              <a:t>Troubleshooting - Auflösung der Bilder</a:t>
            </a:r>
          </a:p>
        </p:txBody>
      </p:sp>
      <p:sp>
        <p:nvSpPr>
          <p:cNvPr id="11" name="Textfeld 10">
            <a:extLst>
              <a:ext uri="{FF2B5EF4-FFF2-40B4-BE49-F238E27FC236}">
                <a16:creationId xmlns:a16="http://schemas.microsoft.com/office/drawing/2014/main" id="{50FD562E-E50F-E6F5-709D-65589CE11A6C}"/>
              </a:ext>
            </a:extLst>
          </p:cNvPr>
          <p:cNvSpPr txBox="1"/>
          <p:nvPr userDrawn="1"/>
        </p:nvSpPr>
        <p:spPr>
          <a:xfrm>
            <a:off x="1793967" y="1357874"/>
            <a:ext cx="9265920" cy="2339102"/>
          </a:xfrm>
          <a:prstGeom prst="rect">
            <a:avLst/>
          </a:prstGeom>
          <a:noFill/>
        </p:spPr>
        <p:txBody>
          <a:bodyPr wrap="square" rtlCol="0">
            <a:spAutoFit/>
          </a:bodyPr>
          <a:lstStyle/>
          <a:p>
            <a:pPr>
              <a:spcAft>
                <a:spcPts val="1200"/>
              </a:spcAft>
            </a:pP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Solltest du feststellen, dass deine exportierten Bilder eine relativ geringe Auflösung haben, gibt es dafür mehrere mögliche Gründe. </a:t>
            </a:r>
          </a:p>
          <a:p>
            <a:pPr>
              <a:spcAft>
                <a:spcPts val="1200"/>
              </a:spcAft>
            </a:pP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Hier sind ein paar technische Schritte, die du zur Lösung ausprobieren kannst:</a:t>
            </a:r>
          </a:p>
          <a:p>
            <a:pPr marL="342900" lvl="0" indent="-342900">
              <a:buFont typeface="Wingdings" panose="05000000000000000000" pitchFamily="2" charset="2"/>
              <a:buChar char="§"/>
              <a:tabLst>
                <a:tab pos="457200" algn="l"/>
              </a:tabLst>
            </a:pP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Überprüfe die Foliengröße unter </a:t>
            </a:r>
            <a:r>
              <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rPr>
              <a:t>„Entwurf“ </a:t>
            </a:r>
            <a:r>
              <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sym typeface="Wingdings" panose="05000000000000000000" pitchFamily="2" charset="2"/>
              </a:rPr>
              <a:t></a:t>
            </a:r>
            <a:r>
              <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rPr>
              <a:t> „Foliengröße“</a:t>
            </a:r>
          </a:p>
          <a:p>
            <a:pPr marL="0" lvl="0" indent="0">
              <a:buFont typeface="Wingdings" panose="05000000000000000000" pitchFamily="2" charset="2"/>
              <a:buNone/>
              <a:tabLst>
                <a:tab pos="457200" algn="l"/>
              </a:tabLst>
            </a:pPr>
            <a:endPar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buFont typeface="Wingdings" panose="05000000000000000000" pitchFamily="2" charset="2"/>
              <a:buChar char="§"/>
              <a:tabLst>
                <a:tab pos="457200" algn="l"/>
              </a:tabLst>
            </a:pPr>
            <a: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Ändere die Qualität deiner Exporte. Die Option findest du beim Speichern unter </a:t>
            </a:r>
            <a:br>
              <a:rPr lang="de-DE" sz="1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„Weitere Optionen“ </a:t>
            </a:r>
            <a:r>
              <a:rPr lang="de-DE"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dann</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„Tools“ </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„Bilder komprimieren“ </a:t>
            </a:r>
            <a:r>
              <a:rPr lang="de-DE" sz="18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und wähle </a:t>
            </a:r>
            <a:r>
              <a:rPr lang="de-DE"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„High Fidelity“</a:t>
            </a:r>
            <a:endPar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4B218078-02FB-78C1-CAF2-4278B2FBD2CC}"/>
              </a:ext>
            </a:extLst>
          </p:cNvPr>
          <p:cNvPicPr>
            <a:picLocks noChangeAspect="1"/>
          </p:cNvPicPr>
          <p:nvPr userDrawn="1"/>
        </p:nvPicPr>
        <p:blipFill>
          <a:blip r:embed="rId3"/>
          <a:stretch>
            <a:fillRect/>
          </a:stretch>
        </p:blipFill>
        <p:spPr>
          <a:xfrm>
            <a:off x="833120" y="3739800"/>
            <a:ext cx="10668924" cy="13479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1383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8BCBAE5-CECF-5822-DC29-2956AFA590F1}"/>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descr="Ein Bild, das Gerät, Windmühle, Windturbine, Windfarm enthält.&#10;&#10;Automatisch generierte Beschreibung">
            <a:extLst>
              <a:ext uri="{FF2B5EF4-FFF2-40B4-BE49-F238E27FC236}">
                <a16:creationId xmlns:a16="http://schemas.microsoft.com/office/drawing/2014/main" id="{E30A3011-8EE2-2D01-2707-64E6C9EC2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2816" y="426946"/>
            <a:ext cx="3422877" cy="5878113"/>
          </a:xfrm>
          <a:prstGeom prst="rect">
            <a:avLst/>
          </a:prstGeom>
        </p:spPr>
      </p:pic>
      <p:pic>
        <p:nvPicPr>
          <p:cNvPr id="10" name="Grafik 9">
            <a:extLst>
              <a:ext uri="{FF2B5EF4-FFF2-40B4-BE49-F238E27FC236}">
                <a16:creationId xmlns:a16="http://schemas.microsoft.com/office/drawing/2014/main" id="{2FCBBE6E-6997-5E7C-3EC6-EFEAF2BFB3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6752" y="2671407"/>
            <a:ext cx="3989860" cy="858577"/>
          </a:xfrm>
          <a:prstGeom prst="rect">
            <a:avLst/>
          </a:prstGeom>
        </p:spPr>
      </p:pic>
      <p:pic>
        <p:nvPicPr>
          <p:cNvPr id="11" name="Grafik 10">
            <a:extLst>
              <a:ext uri="{FF2B5EF4-FFF2-40B4-BE49-F238E27FC236}">
                <a16:creationId xmlns:a16="http://schemas.microsoft.com/office/drawing/2014/main" id="{43F1D10D-11D1-7DBF-33A8-74200409E5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046752" y="906923"/>
            <a:ext cx="1652462" cy="696176"/>
          </a:xfrm>
          <a:prstGeom prst="rect">
            <a:avLst/>
          </a:prstGeom>
        </p:spPr>
      </p:pic>
      <p:pic>
        <p:nvPicPr>
          <p:cNvPr id="9" name="Grafik 8">
            <a:extLst>
              <a:ext uri="{FF2B5EF4-FFF2-40B4-BE49-F238E27FC236}">
                <a16:creationId xmlns:a16="http://schemas.microsoft.com/office/drawing/2014/main" id="{899C2B54-241F-6062-9D7A-6B2BCD8F361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736603" y="6103412"/>
            <a:ext cx="2117286" cy="201647"/>
          </a:xfrm>
          <a:prstGeom prst="rect">
            <a:avLst/>
          </a:prstGeom>
        </p:spPr>
      </p:pic>
      <p:pic>
        <p:nvPicPr>
          <p:cNvPr id="14" name="Grafik 13" descr="Ein Bild, das Schrift, Text, Grafiken, Grafikdesign enthält.&#10;&#10;Automatisch generierte Beschreibung">
            <a:extLst>
              <a:ext uri="{FF2B5EF4-FFF2-40B4-BE49-F238E27FC236}">
                <a16:creationId xmlns:a16="http://schemas.microsoft.com/office/drawing/2014/main" id="{0753E5CF-857D-72C0-429F-790094140F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95246" y="399231"/>
            <a:ext cx="1033524" cy="690581"/>
          </a:xfrm>
          <a:prstGeom prst="rect">
            <a:avLst/>
          </a:prstGeom>
        </p:spPr>
      </p:pic>
      <p:sp>
        <p:nvSpPr>
          <p:cNvPr id="16" name="Bildplatzhalter 4">
            <a:extLst>
              <a:ext uri="{FF2B5EF4-FFF2-40B4-BE49-F238E27FC236}">
                <a16:creationId xmlns:a16="http://schemas.microsoft.com/office/drawing/2014/main" id="{A159130A-00DC-30DE-B9BF-84F9963DABAC}"/>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spTree>
    <p:extLst>
      <p:ext uri="{BB962C8B-B14F-4D97-AF65-F5344CB8AC3E}">
        <p14:creationId xmlns:p14="http://schemas.microsoft.com/office/powerpoint/2010/main" val="29876043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8C459A7C-4B6B-B7DD-5D29-1E563C5ABA91}"/>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sp>
        <p:nvSpPr>
          <p:cNvPr id="7" name="Rechteck 6">
            <a:extLst>
              <a:ext uri="{FF2B5EF4-FFF2-40B4-BE49-F238E27FC236}">
                <a16:creationId xmlns:a16="http://schemas.microsoft.com/office/drawing/2014/main" id="{58BCBAE5-CECF-5822-DC29-2956AFA590F1}"/>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descr="Ein Bild, das Gerät, Generator, Windmühle, Windturbine enthält.&#10;&#10;Automatisch generierte Beschreibung">
            <a:extLst>
              <a:ext uri="{FF2B5EF4-FFF2-40B4-BE49-F238E27FC236}">
                <a16:creationId xmlns:a16="http://schemas.microsoft.com/office/drawing/2014/main" id="{46DB56B3-DD54-C4D0-E464-D27D86D9EE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4627" y="426858"/>
            <a:ext cx="3399253" cy="5878112"/>
          </a:xfrm>
          <a:prstGeom prst="rect">
            <a:avLst/>
          </a:prstGeom>
        </p:spPr>
      </p:pic>
      <p:pic>
        <p:nvPicPr>
          <p:cNvPr id="10" name="Grafik 9">
            <a:extLst>
              <a:ext uri="{FF2B5EF4-FFF2-40B4-BE49-F238E27FC236}">
                <a16:creationId xmlns:a16="http://schemas.microsoft.com/office/drawing/2014/main" id="{2FCBBE6E-6997-5E7C-3EC6-EFEAF2BFB3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6752" y="2671407"/>
            <a:ext cx="3989860" cy="858577"/>
          </a:xfrm>
          <a:prstGeom prst="rect">
            <a:avLst/>
          </a:prstGeom>
        </p:spPr>
      </p:pic>
      <p:pic>
        <p:nvPicPr>
          <p:cNvPr id="11" name="Grafik 10">
            <a:extLst>
              <a:ext uri="{FF2B5EF4-FFF2-40B4-BE49-F238E27FC236}">
                <a16:creationId xmlns:a16="http://schemas.microsoft.com/office/drawing/2014/main" id="{43F1D10D-11D1-7DBF-33A8-74200409E5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046752" y="906923"/>
            <a:ext cx="1652462" cy="696176"/>
          </a:xfrm>
          <a:prstGeom prst="rect">
            <a:avLst/>
          </a:prstGeom>
        </p:spPr>
      </p:pic>
      <p:pic>
        <p:nvPicPr>
          <p:cNvPr id="9" name="Grafik 8">
            <a:extLst>
              <a:ext uri="{FF2B5EF4-FFF2-40B4-BE49-F238E27FC236}">
                <a16:creationId xmlns:a16="http://schemas.microsoft.com/office/drawing/2014/main" id="{899C2B54-241F-6062-9D7A-6B2BCD8F361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736603" y="6103412"/>
            <a:ext cx="2117286" cy="201647"/>
          </a:xfrm>
          <a:prstGeom prst="rect">
            <a:avLst/>
          </a:prstGeom>
        </p:spPr>
      </p:pic>
      <p:pic>
        <p:nvPicPr>
          <p:cNvPr id="14" name="Grafik 13" descr="Ein Bild, das Schrift, Text, Grafiken, Grafikdesign enthält.&#10;&#10;Automatisch generierte Beschreibung">
            <a:extLst>
              <a:ext uri="{FF2B5EF4-FFF2-40B4-BE49-F238E27FC236}">
                <a16:creationId xmlns:a16="http://schemas.microsoft.com/office/drawing/2014/main" id="{0753E5CF-857D-72C0-429F-790094140F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95246" y="399231"/>
            <a:ext cx="1033524" cy="690581"/>
          </a:xfrm>
          <a:prstGeom prst="rect">
            <a:avLst/>
          </a:prstGeom>
        </p:spPr>
      </p:pic>
    </p:spTree>
    <p:extLst>
      <p:ext uri="{BB962C8B-B14F-4D97-AF65-F5344CB8AC3E}">
        <p14:creationId xmlns:p14="http://schemas.microsoft.com/office/powerpoint/2010/main" val="37939331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D95DDB6-E22B-D6BC-4226-695A6FD4AA2C}"/>
              </a:ext>
            </a:extLst>
          </p:cNvPr>
          <p:cNvSpPr/>
          <p:nvPr userDrawn="1"/>
        </p:nvSpPr>
        <p:spPr>
          <a:xfrm>
            <a:off x="6096000" y="0"/>
            <a:ext cx="6096000" cy="6858000"/>
          </a:xfrm>
          <a:prstGeom prst="rect">
            <a:avLst/>
          </a:prstGeom>
          <a:solidFill>
            <a:srgbClr val="1335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6C559372-CF3B-1B72-DF63-61D14E5D2F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906923"/>
            <a:ext cx="1652462" cy="696176"/>
          </a:xfrm>
          <a:prstGeom prst="rect">
            <a:avLst/>
          </a:prstGeom>
        </p:spPr>
      </p:pic>
      <p:sp>
        <p:nvSpPr>
          <p:cNvPr id="14" name="Bildplatzhalter 4">
            <a:extLst>
              <a:ext uri="{FF2B5EF4-FFF2-40B4-BE49-F238E27FC236}">
                <a16:creationId xmlns:a16="http://schemas.microsoft.com/office/drawing/2014/main" id="{6B6CB607-CBD0-FA97-EBCD-699CF58A2E26}"/>
              </a:ext>
            </a:extLst>
          </p:cNvPr>
          <p:cNvSpPr>
            <a:spLocks noGrp="1"/>
          </p:cNvSpPr>
          <p:nvPr>
            <p:ph type="pic" sz="quarter" idx="10" hasCustomPrompt="1"/>
          </p:nvPr>
        </p:nvSpPr>
        <p:spPr>
          <a:xfrm>
            <a:off x="-31366"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pic>
        <p:nvPicPr>
          <p:cNvPr id="15" name="Grafik 14">
            <a:extLst>
              <a:ext uri="{FF2B5EF4-FFF2-40B4-BE49-F238E27FC236}">
                <a16:creationId xmlns:a16="http://schemas.microsoft.com/office/drawing/2014/main" id="{29DDD1F7-5368-1BDA-8071-C39CB2149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2671407"/>
            <a:ext cx="3989860" cy="858577"/>
          </a:xfrm>
          <a:prstGeom prst="rect">
            <a:avLst/>
          </a:prstGeom>
        </p:spPr>
      </p:pic>
      <p:pic>
        <p:nvPicPr>
          <p:cNvPr id="16" name="Grafik 15">
            <a:extLst>
              <a:ext uri="{FF2B5EF4-FFF2-40B4-BE49-F238E27FC236}">
                <a16:creationId xmlns:a16="http://schemas.microsoft.com/office/drawing/2014/main" id="{1115D29A-DB7C-B194-9286-718A0A2BDE3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81978" y="1487690"/>
            <a:ext cx="3134416" cy="4239056"/>
          </a:xfrm>
          <a:prstGeom prst="rect">
            <a:avLst/>
          </a:prstGeom>
        </p:spPr>
      </p:pic>
    </p:spTree>
    <p:extLst>
      <p:ext uri="{BB962C8B-B14F-4D97-AF65-F5344CB8AC3E}">
        <p14:creationId xmlns:p14="http://schemas.microsoft.com/office/powerpoint/2010/main" val="285417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3382C128-DBA0-AB2E-0D5A-2A5054951BDF}"/>
              </a:ext>
            </a:extLst>
          </p:cNvPr>
          <p:cNvSpPr/>
          <p:nvPr userDrawn="1"/>
        </p:nvSpPr>
        <p:spPr>
          <a:xfrm>
            <a:off x="6096000" y="0"/>
            <a:ext cx="6096000" cy="6858000"/>
          </a:xfrm>
          <a:prstGeom prst="rect">
            <a:avLst/>
          </a:prstGeom>
          <a:solidFill>
            <a:srgbClr val="0039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extLst>
              <a:ext uri="{FF2B5EF4-FFF2-40B4-BE49-F238E27FC236}">
                <a16:creationId xmlns:a16="http://schemas.microsoft.com/office/drawing/2014/main" id="{093FDEDC-5A71-1723-C109-E34F6F5CE8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6752" y="2671407"/>
            <a:ext cx="3989860" cy="858577"/>
          </a:xfrm>
          <a:prstGeom prst="rect">
            <a:avLst/>
          </a:prstGeom>
        </p:spPr>
      </p:pic>
      <p:pic>
        <p:nvPicPr>
          <p:cNvPr id="16" name="Grafik 15">
            <a:extLst>
              <a:ext uri="{FF2B5EF4-FFF2-40B4-BE49-F238E27FC236}">
                <a16:creationId xmlns:a16="http://schemas.microsoft.com/office/drawing/2014/main" id="{E90D5E3E-9353-07A0-C3C0-E90F4AD876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46752" y="906923"/>
            <a:ext cx="1652462" cy="696176"/>
          </a:xfrm>
          <a:prstGeom prst="rect">
            <a:avLst/>
          </a:prstGeom>
        </p:spPr>
      </p:pic>
      <p:pic>
        <p:nvPicPr>
          <p:cNvPr id="20" name="Grafik 19">
            <a:extLst>
              <a:ext uri="{FF2B5EF4-FFF2-40B4-BE49-F238E27FC236}">
                <a16:creationId xmlns:a16="http://schemas.microsoft.com/office/drawing/2014/main" id="{6713980E-E9CD-2BAD-8A7A-33069618B3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81978" y="1487690"/>
            <a:ext cx="3134416" cy="4239056"/>
          </a:xfrm>
          <a:prstGeom prst="rect">
            <a:avLst/>
          </a:prstGeom>
        </p:spPr>
      </p:pic>
      <p:sp>
        <p:nvSpPr>
          <p:cNvPr id="23" name="Bildplatzhalter 4">
            <a:extLst>
              <a:ext uri="{FF2B5EF4-FFF2-40B4-BE49-F238E27FC236}">
                <a16:creationId xmlns:a16="http://schemas.microsoft.com/office/drawing/2014/main" id="{179E2359-A640-BBF9-CA4B-C3A9B78648EA}"/>
              </a:ext>
            </a:extLst>
          </p:cNvPr>
          <p:cNvSpPr>
            <a:spLocks noGrp="1"/>
          </p:cNvSpPr>
          <p:nvPr>
            <p:ph type="pic" sz="quarter" idx="10" hasCustomPrompt="1"/>
          </p:nvPr>
        </p:nvSpPr>
        <p:spPr>
          <a:xfrm>
            <a:off x="-13948" y="0"/>
            <a:ext cx="6096000" cy="6858000"/>
          </a:xfrm>
          <a:prstGeom prst="rect">
            <a:avLst/>
          </a:prstGeom>
          <a:solidFill>
            <a:schemeClr val="bg1">
              <a:lumMod val="95000"/>
            </a:schemeClr>
          </a:solidFill>
        </p:spPr>
        <p:txBody>
          <a:bodyPr/>
          <a:lstStyle>
            <a:lvl1pPr marL="0" indent="0">
              <a:buNone/>
              <a:defRPr sz="2400">
                <a:latin typeface="Calibri" panose="020F0502020204030204" pitchFamily="34" charset="0"/>
                <a:cs typeface="Calibri" panose="020F0502020204030204" pitchFamily="34" charset="0"/>
              </a:defRPr>
            </a:lvl1pPr>
          </a:lstStyle>
          <a:p>
            <a:r>
              <a:rPr lang="de-DE" dirty="0"/>
              <a:t>Hier kannst du das Bild einfügen.</a:t>
            </a:r>
          </a:p>
        </p:txBody>
      </p:sp>
    </p:spTree>
    <p:extLst>
      <p:ext uri="{BB962C8B-B14F-4D97-AF65-F5344CB8AC3E}">
        <p14:creationId xmlns:p14="http://schemas.microsoft.com/office/powerpoint/2010/main" val="342673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735605"/>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55" r:id="rId3"/>
    <p:sldLayoutId id="2147483662" r:id="rId4"/>
    <p:sldLayoutId id="2147483663" r:id="rId5"/>
    <p:sldLayoutId id="2147483649" r:id="rId6"/>
    <p:sldLayoutId id="2147483661" r:id="rId7"/>
    <p:sldLayoutId id="2147483665" r:id="rId8"/>
    <p:sldLayoutId id="2147483664" r:id="rId9"/>
    <p:sldLayoutId id="2147483666" r:id="rId10"/>
    <p:sldLayoutId id="2147483667" r:id="rId11"/>
    <p:sldLayoutId id="2147483668" r:id="rId12"/>
    <p:sldLayoutId id="2147483669" r:id="rId13"/>
    <p:sldLayoutId id="2147483670" r:id="rId14"/>
    <p:sldLayoutId id="2147483671" r:id="rId15"/>
    <p:sldLayoutId id="2147483673" r:id="rId16"/>
    <p:sldLayoutId id="2147483672" r:id="rId17"/>
    <p:sldLayoutId id="2147483674" r:id="rId18"/>
    <p:sldLayoutId id="2147483675" r:id="rId19"/>
    <p:sldLayoutId id="2147483676" r:id="rId20"/>
    <p:sldLayoutId id="2147483677" r:id="rId21"/>
    <p:sldLayoutId id="2147483678" r:id="rId22"/>
    <p:sldLayoutId id="2147483658" r:id="rId23"/>
    <p:sldLayoutId id="2147483659" r:id="rId24"/>
    <p:sldLayoutId id="2147483660" r:id="rId25"/>
    <p:sldLayoutId id="2147483654" r:id="rId26"/>
    <p:sldLayoutId id="2147483653" r:id="rId27"/>
    <p:sldLayoutId id="214748367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8.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0.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7.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0.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1.xml"/><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2" Type="http://schemas.openxmlformats.org/officeDocument/2006/relationships/hyperlink" Target="https://www.presentationload.de/blog/folien-in-hoher-aufloesung-exportieren/"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posts/bundesverband-windenergie-e-v-_wind-befl%C3%BCgelt-erfolgsgeschichte-aus-brandenburg-activity-7265659388290330624-w864?utm_source=share&amp;utm_medium=member_desktop" TargetMode="External"/><Relationship Id="rId2" Type="http://schemas.openxmlformats.org/officeDocument/2006/relationships/hyperlink" Target="https://www.linkedin.com/posts/bundesverband-windenergie-e-v-_erfolgsgeschichte-aus-hessen-wind-befl%C3%BCgelt-activity-7268165514546266112-fGnJ?utm_source=share&amp;utm_medium=member_desktop" TargetMode="External"/><Relationship Id="rId1" Type="http://schemas.openxmlformats.org/officeDocument/2006/relationships/slideLayout" Target="../slideLayouts/slideLayout24.xml"/><Relationship Id="rId5" Type="http://schemas.openxmlformats.org/officeDocument/2006/relationships/hyperlink" Target="https://www.linkedin.com/feed/update/urn:li:activity:7260634128474148864" TargetMode="External"/><Relationship Id="rId4" Type="http://schemas.openxmlformats.org/officeDocument/2006/relationships/hyperlink" Target="https://www.linkedin.com/feed/update/urn:li:activity:7263100038111809536"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linkedin.com/company/bee-ev/"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hyperlink" Target="https://www.wind-befluegelt.de/mitmachen"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106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32442F64-F3C6-4232-1EA9-C9E46906D276}"/>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C3468C62-69BB-8ACA-A244-F131F0CCD1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44886">
            <a:off x="2116958" y="2652421"/>
            <a:ext cx="5868829" cy="2785144"/>
          </a:xfrm>
          <a:prstGeom prst="rect">
            <a:avLst/>
          </a:prstGeom>
        </p:spPr>
      </p:pic>
      <p:pic>
        <p:nvPicPr>
          <p:cNvPr id="4" name="Grafik 3">
            <a:extLst>
              <a:ext uri="{FF2B5EF4-FFF2-40B4-BE49-F238E27FC236}">
                <a16:creationId xmlns:a16="http://schemas.microsoft.com/office/drawing/2014/main" id="{18B6AB8C-1FCE-963A-AED6-9D0CD4A0A1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9ABE290A-0A74-0105-10A9-8CF47C60A52C}"/>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373987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30A045D6-AA18-FFC7-5D1F-949376D57CC8}"/>
              </a:ext>
            </a:extLst>
          </p:cNvPr>
          <p:cNvSpPr>
            <a:spLocks noGrp="1"/>
          </p:cNvSpPr>
          <p:nvPr>
            <p:ph type="pic" sz="quarter" idx="10"/>
          </p:nvPr>
        </p:nvSpPr>
        <p:spPr/>
        <p:txBody>
          <a:bodyPr/>
          <a:lstStyle/>
          <a:p>
            <a:endParaRPr lang="de-DE"/>
          </a:p>
        </p:txBody>
      </p:sp>
      <p:pic>
        <p:nvPicPr>
          <p:cNvPr id="5" name="Grafik 4">
            <a:extLst>
              <a:ext uri="{FF2B5EF4-FFF2-40B4-BE49-F238E27FC236}">
                <a16:creationId xmlns:a16="http://schemas.microsoft.com/office/drawing/2014/main" id="{2024B38B-264A-6D67-8198-927E8D0D45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26462">
            <a:off x="2047330" y="2514814"/>
            <a:ext cx="5883342" cy="2785145"/>
          </a:xfrm>
          <a:prstGeom prst="rect">
            <a:avLst/>
          </a:prstGeom>
        </p:spPr>
      </p:pic>
      <p:pic>
        <p:nvPicPr>
          <p:cNvPr id="6" name="Grafik 5">
            <a:extLst>
              <a:ext uri="{FF2B5EF4-FFF2-40B4-BE49-F238E27FC236}">
                <a16:creationId xmlns:a16="http://schemas.microsoft.com/office/drawing/2014/main" id="{60A2249C-DAA3-5927-D25A-E6F7BAF16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7" name="Rechteck 6">
            <a:extLst>
              <a:ext uri="{FF2B5EF4-FFF2-40B4-BE49-F238E27FC236}">
                <a16:creationId xmlns:a16="http://schemas.microsoft.com/office/drawing/2014/main" id="{52E239DB-727C-1A7F-42E9-3085B5D087E6}"/>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33484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44483525-725F-9200-CBA9-9E750346E3CD}"/>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B08CD469-61AA-EB52-3810-B9F7DC96F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0705" y="2896433"/>
            <a:ext cx="5868829" cy="2785144"/>
          </a:xfrm>
          <a:prstGeom prst="rect">
            <a:avLst/>
          </a:prstGeom>
        </p:spPr>
      </p:pic>
      <p:pic>
        <p:nvPicPr>
          <p:cNvPr id="4" name="Grafik 3">
            <a:extLst>
              <a:ext uri="{FF2B5EF4-FFF2-40B4-BE49-F238E27FC236}">
                <a16:creationId xmlns:a16="http://schemas.microsoft.com/office/drawing/2014/main" id="{B3D20280-C0AC-D79C-5575-BA64AEC2C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193674CA-62AD-D471-20B6-E7C6D5554D6F}"/>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2348148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015BDBB5-5690-D743-C0CB-100CCA1A7738}"/>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43B5DC84-98EC-24F6-E965-5E06960527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3090" y="2770722"/>
            <a:ext cx="5883342" cy="2785145"/>
          </a:xfrm>
          <a:prstGeom prst="rect">
            <a:avLst/>
          </a:prstGeom>
        </p:spPr>
      </p:pic>
      <p:pic>
        <p:nvPicPr>
          <p:cNvPr id="4" name="Grafik 3">
            <a:extLst>
              <a:ext uri="{FF2B5EF4-FFF2-40B4-BE49-F238E27FC236}">
                <a16:creationId xmlns:a16="http://schemas.microsoft.com/office/drawing/2014/main" id="{F74A2969-3A6E-8E08-C4A4-4597D0426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8A96EB3A-0ADE-05FC-CC45-2F593B15F15F}"/>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23486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095A91E7-D4A5-F3B7-3FED-F772E577B9D9}"/>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EC030CF9-E3EE-8C92-B017-0D7CC9198A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34129">
            <a:off x="1722321" y="2495565"/>
            <a:ext cx="5868829" cy="2785144"/>
          </a:xfrm>
          <a:prstGeom prst="rect">
            <a:avLst/>
          </a:prstGeom>
        </p:spPr>
      </p:pic>
      <p:pic>
        <p:nvPicPr>
          <p:cNvPr id="4" name="Grafik 3">
            <a:extLst>
              <a:ext uri="{FF2B5EF4-FFF2-40B4-BE49-F238E27FC236}">
                <a16:creationId xmlns:a16="http://schemas.microsoft.com/office/drawing/2014/main" id="{4A572492-8B10-5979-93AA-74BBC2287A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AC73F186-0F6E-FCD5-F846-8A5E93A410FB}"/>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5840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4F92DD4D-ADC1-DCA2-D15C-BCD45C143298}"/>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730F9AB5-2FE7-0A33-0022-2C5226AC5D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59953">
            <a:off x="1315810" y="2125829"/>
            <a:ext cx="5883342" cy="2785145"/>
          </a:xfrm>
          <a:prstGeom prst="rect">
            <a:avLst/>
          </a:prstGeom>
        </p:spPr>
      </p:pic>
      <p:pic>
        <p:nvPicPr>
          <p:cNvPr id="4" name="Grafik 3">
            <a:extLst>
              <a:ext uri="{FF2B5EF4-FFF2-40B4-BE49-F238E27FC236}">
                <a16:creationId xmlns:a16="http://schemas.microsoft.com/office/drawing/2014/main" id="{7C693F93-C906-9CB6-2695-B40105254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66A70417-6736-A8B5-D11E-404E7C7222F2}"/>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243526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63A5C373-0B55-C11A-DE55-EC6F59418535}"/>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0BBDB576-7CF8-8D93-8F8E-79C9023BE9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5003" y="2914177"/>
            <a:ext cx="5868829" cy="2785144"/>
          </a:xfrm>
          <a:prstGeom prst="rect">
            <a:avLst/>
          </a:prstGeom>
        </p:spPr>
      </p:pic>
      <p:pic>
        <p:nvPicPr>
          <p:cNvPr id="4" name="Grafik 3">
            <a:extLst>
              <a:ext uri="{FF2B5EF4-FFF2-40B4-BE49-F238E27FC236}">
                <a16:creationId xmlns:a16="http://schemas.microsoft.com/office/drawing/2014/main" id="{BFCA76E6-2AB4-84EF-6ECD-2C3E8E52E4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A00008C1-E172-83CB-9505-23A76DB8A8D9}"/>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931021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B97F986-68F7-0936-C9D4-3975A601660D}"/>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880740E8-F4DC-A999-1EC1-97ABD040A4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9578" y="2992103"/>
            <a:ext cx="5883342" cy="2785145"/>
          </a:xfrm>
          <a:prstGeom prst="rect">
            <a:avLst/>
          </a:prstGeom>
        </p:spPr>
      </p:pic>
      <p:pic>
        <p:nvPicPr>
          <p:cNvPr id="4" name="Grafik 3">
            <a:extLst>
              <a:ext uri="{FF2B5EF4-FFF2-40B4-BE49-F238E27FC236}">
                <a16:creationId xmlns:a16="http://schemas.microsoft.com/office/drawing/2014/main" id="{86077742-94A2-A176-361C-6F806469C8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32ECAA83-9B3A-26CF-EE62-2CF1DEC59041}"/>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82596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8291175-0472-DC35-0F96-33D8033DFA3D}"/>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90CE8789-5D18-6077-82F9-A3A840948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5834" y="3040230"/>
            <a:ext cx="5868829" cy="2785144"/>
          </a:xfrm>
          <a:prstGeom prst="rect">
            <a:avLst/>
          </a:prstGeom>
        </p:spPr>
      </p:pic>
      <p:pic>
        <p:nvPicPr>
          <p:cNvPr id="4" name="Grafik 3">
            <a:extLst>
              <a:ext uri="{FF2B5EF4-FFF2-40B4-BE49-F238E27FC236}">
                <a16:creationId xmlns:a16="http://schemas.microsoft.com/office/drawing/2014/main" id="{08D019E6-D045-4673-FFF6-B11ACD2C2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23B07947-D305-9849-8BA5-63F741D7E5EF}"/>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085872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6FE686BF-D090-A08C-80A6-66B2C34B3078}"/>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84726257-6440-1AE8-9C07-8796B3ED9C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4707" y="3040229"/>
            <a:ext cx="5883342" cy="2785145"/>
          </a:xfrm>
          <a:prstGeom prst="rect">
            <a:avLst/>
          </a:prstGeom>
        </p:spPr>
      </p:pic>
      <p:pic>
        <p:nvPicPr>
          <p:cNvPr id="4" name="Grafik 3">
            <a:extLst>
              <a:ext uri="{FF2B5EF4-FFF2-40B4-BE49-F238E27FC236}">
                <a16:creationId xmlns:a16="http://schemas.microsoft.com/office/drawing/2014/main" id="{3E9041DE-B431-53BC-5F7A-3D3FA18EF5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6880498E-BB43-0223-8E95-33675659E760}"/>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321921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C0CF-4B68-0ADF-5D3C-F5ADA06E9D08}"/>
            </a:ext>
          </a:extLst>
        </p:cNvPr>
        <p:cNvGrpSpPr/>
        <p:nvPr/>
      </p:nvGrpSpPr>
      <p:grpSpPr>
        <a:xfrm>
          <a:off x="0" y="0"/>
          <a:ext cx="0" cy="0"/>
          <a:chOff x="0" y="0"/>
          <a:chExt cx="0" cy="0"/>
        </a:xfrm>
      </p:grpSpPr>
    </p:spTree>
    <p:extLst>
      <p:ext uri="{BB962C8B-B14F-4D97-AF65-F5344CB8AC3E}">
        <p14:creationId xmlns:p14="http://schemas.microsoft.com/office/powerpoint/2010/main" val="2633512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9A9453EE-D816-516C-3E4B-AFD488B34083}"/>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8AFB322E-C6AE-6F87-D045-97531CA429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4122" y="2652421"/>
            <a:ext cx="5868829" cy="2785144"/>
          </a:xfrm>
          <a:prstGeom prst="rect">
            <a:avLst/>
          </a:prstGeom>
        </p:spPr>
      </p:pic>
      <p:pic>
        <p:nvPicPr>
          <p:cNvPr id="4" name="Grafik 3">
            <a:extLst>
              <a:ext uri="{FF2B5EF4-FFF2-40B4-BE49-F238E27FC236}">
                <a16:creationId xmlns:a16="http://schemas.microsoft.com/office/drawing/2014/main" id="{3ECA07A2-1E58-D1A8-EED5-29092FAA1F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2DC51913-1353-69C3-E263-19900F935391}"/>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78616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2EB11312-55E7-1BE3-7350-B131597052E1}"/>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C9A3347E-6623-3993-D290-7500B94B3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9609" y="2914177"/>
            <a:ext cx="5883342" cy="2785145"/>
          </a:xfrm>
          <a:prstGeom prst="rect">
            <a:avLst/>
          </a:prstGeom>
        </p:spPr>
      </p:pic>
      <p:pic>
        <p:nvPicPr>
          <p:cNvPr id="4" name="Grafik 3">
            <a:extLst>
              <a:ext uri="{FF2B5EF4-FFF2-40B4-BE49-F238E27FC236}">
                <a16:creationId xmlns:a16="http://schemas.microsoft.com/office/drawing/2014/main" id="{AD69E0C6-F161-6E24-CFFE-8FDD2E52E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CB0CAFCC-47A7-AFDC-BFDA-C92763E3EC7B}"/>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39463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43ADA87-2651-2AF8-8AD2-4AA0A17E5EFC}"/>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88AE274B-9600-8053-1DA9-731460AAB5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6958" y="2914177"/>
            <a:ext cx="5868829" cy="2785144"/>
          </a:xfrm>
          <a:prstGeom prst="rect">
            <a:avLst/>
          </a:prstGeom>
        </p:spPr>
      </p:pic>
      <p:pic>
        <p:nvPicPr>
          <p:cNvPr id="4" name="Grafik 3">
            <a:extLst>
              <a:ext uri="{FF2B5EF4-FFF2-40B4-BE49-F238E27FC236}">
                <a16:creationId xmlns:a16="http://schemas.microsoft.com/office/drawing/2014/main" id="{F408831B-5241-3551-F9DA-6011FBDC3E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8F9752B0-9B42-E753-9AB6-C62237018764}"/>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3731639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20C92970-FF2A-D18F-C02F-2CEB118ADE9C}"/>
              </a:ext>
            </a:extLst>
          </p:cNvPr>
          <p:cNvSpPr>
            <a:spLocks noGrp="1"/>
          </p:cNvSpPr>
          <p:nvPr>
            <p:ph type="pic" sz="quarter" idx="10"/>
          </p:nvPr>
        </p:nvSpPr>
        <p:spPr/>
        <p:txBody>
          <a:bodyPr/>
          <a:lstStyle/>
          <a:p>
            <a:endParaRPr lang="de-DE"/>
          </a:p>
        </p:txBody>
      </p:sp>
      <p:pic>
        <p:nvPicPr>
          <p:cNvPr id="3" name="Grafik 2">
            <a:extLst>
              <a:ext uri="{FF2B5EF4-FFF2-40B4-BE49-F238E27FC236}">
                <a16:creationId xmlns:a16="http://schemas.microsoft.com/office/drawing/2014/main" id="{93C956ED-CB18-5AA9-E378-C3FE20E122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8829" y="3261610"/>
            <a:ext cx="5883342" cy="2785145"/>
          </a:xfrm>
          <a:prstGeom prst="rect">
            <a:avLst/>
          </a:prstGeom>
        </p:spPr>
      </p:pic>
      <p:pic>
        <p:nvPicPr>
          <p:cNvPr id="4" name="Grafik 3">
            <a:extLst>
              <a:ext uri="{FF2B5EF4-FFF2-40B4-BE49-F238E27FC236}">
                <a16:creationId xmlns:a16="http://schemas.microsoft.com/office/drawing/2014/main" id="{17DAB71F-046B-EB4B-DF37-A604E35F20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0957" y="896922"/>
            <a:ext cx="3989860" cy="858577"/>
          </a:xfrm>
          <a:prstGeom prst="rect">
            <a:avLst/>
          </a:prstGeom>
        </p:spPr>
      </p:pic>
      <p:sp>
        <p:nvSpPr>
          <p:cNvPr id="5" name="Rechteck 4">
            <a:extLst>
              <a:ext uri="{FF2B5EF4-FFF2-40B4-BE49-F238E27FC236}">
                <a16:creationId xmlns:a16="http://schemas.microsoft.com/office/drawing/2014/main" id="{58E13422-D4E1-0574-DF54-5B81F3D9D550}"/>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991143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E171-2064-A416-F2AA-233A81EBE6EF}"/>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F9B4E65-B3D8-1473-9127-6264886A87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57" y="744522"/>
            <a:ext cx="3989860" cy="858577"/>
          </a:xfrm>
          <a:prstGeom prst="rect">
            <a:avLst/>
          </a:prstGeom>
        </p:spPr>
      </p:pic>
      <p:sp>
        <p:nvSpPr>
          <p:cNvPr id="10" name="Rechteck 9">
            <a:extLst>
              <a:ext uri="{FF2B5EF4-FFF2-40B4-BE49-F238E27FC236}">
                <a16:creationId xmlns:a16="http://schemas.microsoft.com/office/drawing/2014/main" id="{EB9A0E64-A485-80A3-FD0D-42BA03DB827D}"/>
              </a:ext>
            </a:extLst>
          </p:cNvPr>
          <p:cNvSpPr/>
          <p:nvPr/>
        </p:nvSpPr>
        <p:spPr>
          <a:xfrm rot="20765149">
            <a:off x="227678" y="4865578"/>
            <a:ext cx="4141895" cy="1443396"/>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und über „Anordnen“ in den Hintergrund schieben. Dann diese Box löschen.</a:t>
            </a:r>
          </a:p>
        </p:txBody>
      </p:sp>
      <p:sp>
        <p:nvSpPr>
          <p:cNvPr id="2" name="Bildplatzhalter 1">
            <a:extLst>
              <a:ext uri="{FF2B5EF4-FFF2-40B4-BE49-F238E27FC236}">
                <a16:creationId xmlns:a16="http://schemas.microsoft.com/office/drawing/2014/main" id="{1B0490D4-9DF5-0602-C8AB-9B7C001A66F3}"/>
              </a:ext>
            </a:extLst>
          </p:cNvPr>
          <p:cNvSpPr>
            <a:spLocks noGrp="1"/>
          </p:cNvSpPr>
          <p:nvPr>
            <p:ph type="pic" sz="quarter" idx="10"/>
          </p:nvPr>
        </p:nvSpPr>
        <p:spPr>
          <a:xfrm>
            <a:off x="0" y="0"/>
            <a:ext cx="6096000" cy="6858000"/>
          </a:xfrm>
        </p:spPr>
        <p:txBody>
          <a:bodyPr/>
          <a:lstStyle/>
          <a:p>
            <a:endParaRPr lang="de-DE" dirty="0"/>
          </a:p>
        </p:txBody>
      </p:sp>
      <p:pic>
        <p:nvPicPr>
          <p:cNvPr id="3" name="Grafik 2">
            <a:extLst>
              <a:ext uri="{FF2B5EF4-FFF2-40B4-BE49-F238E27FC236}">
                <a16:creationId xmlns:a16="http://schemas.microsoft.com/office/drawing/2014/main" id="{DF091D89-C73D-A842-4BE1-72329D9584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7686" y="2125830"/>
            <a:ext cx="5868829" cy="2785144"/>
          </a:xfrm>
          <a:prstGeom prst="rect">
            <a:avLst/>
          </a:prstGeom>
        </p:spPr>
      </p:pic>
      <p:pic>
        <p:nvPicPr>
          <p:cNvPr id="4" name="Grafik 3">
            <a:extLst>
              <a:ext uri="{FF2B5EF4-FFF2-40B4-BE49-F238E27FC236}">
                <a16:creationId xmlns:a16="http://schemas.microsoft.com/office/drawing/2014/main" id="{2A926269-FC8E-63AE-6689-DA57C6EEC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0957" y="896922"/>
            <a:ext cx="3989860" cy="858577"/>
          </a:xfrm>
          <a:prstGeom prst="rect">
            <a:avLst/>
          </a:prstGeom>
        </p:spPr>
      </p:pic>
      <p:sp>
        <p:nvSpPr>
          <p:cNvPr id="7" name="Rechteck 6">
            <a:extLst>
              <a:ext uri="{FF2B5EF4-FFF2-40B4-BE49-F238E27FC236}">
                <a16:creationId xmlns:a16="http://schemas.microsoft.com/office/drawing/2014/main" id="{186FB5B0-0E6C-2CF0-7C48-DE1F191A33E4}"/>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2452620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D2B9-D703-E693-8D89-24A591734F6A}"/>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DE2533B4-A99D-DD17-F7F4-3044EA0CB2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57" y="744522"/>
            <a:ext cx="3989860" cy="858577"/>
          </a:xfrm>
          <a:prstGeom prst="rect">
            <a:avLst/>
          </a:prstGeom>
        </p:spPr>
      </p:pic>
      <p:sp>
        <p:nvSpPr>
          <p:cNvPr id="10" name="Rechteck 9">
            <a:extLst>
              <a:ext uri="{FF2B5EF4-FFF2-40B4-BE49-F238E27FC236}">
                <a16:creationId xmlns:a16="http://schemas.microsoft.com/office/drawing/2014/main" id="{8FB3C753-E734-F2C3-3BB8-658EC5D10E22}"/>
              </a:ext>
            </a:extLst>
          </p:cNvPr>
          <p:cNvSpPr/>
          <p:nvPr/>
        </p:nvSpPr>
        <p:spPr>
          <a:xfrm rot="20765149">
            <a:off x="227678" y="4865578"/>
            <a:ext cx="4141895" cy="1443396"/>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und über „Anordnen“ in den Hintergrund schieben. Dann diese Box löschen.</a:t>
            </a:r>
          </a:p>
        </p:txBody>
      </p:sp>
      <p:sp>
        <p:nvSpPr>
          <p:cNvPr id="2" name="Bildplatzhalter 1">
            <a:extLst>
              <a:ext uri="{FF2B5EF4-FFF2-40B4-BE49-F238E27FC236}">
                <a16:creationId xmlns:a16="http://schemas.microsoft.com/office/drawing/2014/main" id="{8008810E-092F-53BB-1B5F-1273778CD8C2}"/>
              </a:ext>
            </a:extLst>
          </p:cNvPr>
          <p:cNvSpPr>
            <a:spLocks noGrp="1"/>
          </p:cNvSpPr>
          <p:nvPr>
            <p:ph type="pic" sz="quarter" idx="10"/>
          </p:nvPr>
        </p:nvSpPr>
        <p:spPr>
          <a:xfrm>
            <a:off x="0" y="0"/>
            <a:ext cx="6096000" cy="6858000"/>
          </a:xfrm>
        </p:spPr>
        <p:txBody>
          <a:bodyPr/>
          <a:lstStyle/>
          <a:p>
            <a:endParaRPr lang="de-DE" dirty="0"/>
          </a:p>
        </p:txBody>
      </p:sp>
      <p:pic>
        <p:nvPicPr>
          <p:cNvPr id="4" name="Grafik 3">
            <a:extLst>
              <a:ext uri="{FF2B5EF4-FFF2-40B4-BE49-F238E27FC236}">
                <a16:creationId xmlns:a16="http://schemas.microsoft.com/office/drawing/2014/main" id="{BF97B9CA-59AE-FAFD-42C3-D256ECC981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5810" y="2125829"/>
            <a:ext cx="5883342" cy="2785145"/>
          </a:xfrm>
          <a:prstGeom prst="rect">
            <a:avLst/>
          </a:prstGeom>
        </p:spPr>
      </p:pic>
      <p:pic>
        <p:nvPicPr>
          <p:cNvPr id="5" name="Grafik 4">
            <a:extLst>
              <a:ext uri="{FF2B5EF4-FFF2-40B4-BE49-F238E27FC236}">
                <a16:creationId xmlns:a16="http://schemas.microsoft.com/office/drawing/2014/main" id="{B4E76CC6-24CB-69C1-AFD1-D3C08F46B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0957" y="896922"/>
            <a:ext cx="3989860" cy="858577"/>
          </a:xfrm>
          <a:prstGeom prst="rect">
            <a:avLst/>
          </a:prstGeom>
        </p:spPr>
      </p:pic>
      <p:sp>
        <p:nvSpPr>
          <p:cNvPr id="7" name="Rechteck 6">
            <a:extLst>
              <a:ext uri="{FF2B5EF4-FFF2-40B4-BE49-F238E27FC236}">
                <a16:creationId xmlns:a16="http://schemas.microsoft.com/office/drawing/2014/main" id="{C464E3B3-A361-2AF5-E17D-020D34AF7923}"/>
              </a:ext>
            </a:extLst>
          </p:cNvPr>
          <p:cNvSpPr/>
          <p:nvPr/>
        </p:nvSpPr>
        <p:spPr>
          <a:xfrm rot="20765149">
            <a:off x="607670" y="5099727"/>
            <a:ext cx="2334666" cy="1163701"/>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dann diese Box löschen.</a:t>
            </a:r>
          </a:p>
        </p:txBody>
      </p:sp>
    </p:spTree>
    <p:extLst>
      <p:ext uri="{BB962C8B-B14F-4D97-AF65-F5344CB8AC3E}">
        <p14:creationId xmlns:p14="http://schemas.microsoft.com/office/powerpoint/2010/main" val="132345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615B-F158-1C40-34FF-02997C82AFF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B7488DA9-7FA1-5968-8C2D-7B1EA5F5E539}"/>
              </a:ext>
            </a:extLst>
          </p:cNvPr>
          <p:cNvSpPr txBox="1"/>
          <p:nvPr/>
        </p:nvSpPr>
        <p:spPr>
          <a:xfrm>
            <a:off x="1793967" y="5269474"/>
            <a:ext cx="7834127" cy="1200329"/>
          </a:xfrm>
          <a:prstGeom prst="rect">
            <a:avLst/>
          </a:prstGeom>
          <a:noFill/>
        </p:spPr>
        <p:txBody>
          <a:bodyPr wrap="square" rtlCol="0">
            <a:spAutoFit/>
          </a:bodyPr>
          <a:lstStyle/>
          <a:p>
            <a:pPr marL="342900" lvl="0" indent="-342900">
              <a:buFont typeface="Wingdings" panose="05000000000000000000" pitchFamily="2" charset="2"/>
              <a:buChar char="§"/>
              <a:tabLst>
                <a:tab pos="457200" algn="l"/>
              </a:tabLst>
            </a:pP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Das Problem ist auch mit einem Eingriff in die Registry lösbar. Die Anleitung dazu findest du </a:t>
            </a:r>
            <a:r>
              <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hlinkClick r:id="rId2"/>
              </a:rPr>
              <a:t>HIER</a:t>
            </a: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t>
            </a:r>
            <a:b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br>
            <a:r>
              <a:rPr lang="de-DE" sz="1800" b="1" dirty="0">
                <a:solidFill>
                  <a:schemeClr val="bg1"/>
                </a:solidFill>
                <a:effectLst/>
                <a:latin typeface="Calibri" panose="020F0502020204030204" pitchFamily="34" charset="0"/>
                <a:ea typeface="Aptos" panose="020B0004020202020204" pitchFamily="34" charset="0"/>
                <a:cs typeface="Calibri" panose="020F0502020204030204" pitchFamily="34" charset="0"/>
              </a:rPr>
              <a:t>Hinweis: </a:t>
            </a:r>
            <a:r>
              <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rPr>
              <a:t>Bitte vorsichtig mit dieser Option umgehen, ein Eingriff in die Registry ist immer sensibel. Wir übernehmen hier </a:t>
            </a:r>
            <a:r>
              <a:rPr lang="de-DE" dirty="0">
                <a:solidFill>
                  <a:schemeClr val="bg1"/>
                </a:solidFill>
                <a:latin typeface="Calibri" panose="020F0502020204030204" pitchFamily="34" charset="0"/>
                <a:ea typeface="Aptos" panose="020B0004020202020204" pitchFamily="34" charset="0"/>
                <a:cs typeface="Calibri" panose="020F0502020204030204" pitchFamily="34" charset="0"/>
              </a:rPr>
              <a:t>keine Verantwortung.</a:t>
            </a:r>
            <a:endParaRPr lang="de-DE" sz="18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617465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E3A6-3C82-AF8A-BCB1-3EAD68BD192A}"/>
            </a:ext>
          </a:extLst>
        </p:cNvPr>
        <p:cNvGrpSpPr/>
        <p:nvPr/>
      </p:nvGrpSpPr>
      <p:grpSpPr>
        <a:xfrm>
          <a:off x="0" y="0"/>
          <a:ext cx="0" cy="0"/>
          <a:chOff x="0" y="0"/>
          <a:chExt cx="0" cy="0"/>
        </a:xfrm>
      </p:grpSpPr>
    </p:spTree>
    <p:extLst>
      <p:ext uri="{BB962C8B-B14F-4D97-AF65-F5344CB8AC3E}">
        <p14:creationId xmlns:p14="http://schemas.microsoft.com/office/powerpoint/2010/main" val="1272776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876B-0FDD-776E-491B-398B33E74086}"/>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44433392-DAEA-4918-4B90-FE3C860D2B6F}"/>
              </a:ext>
            </a:extLst>
          </p:cNvPr>
          <p:cNvSpPr txBox="1"/>
          <p:nvPr/>
        </p:nvSpPr>
        <p:spPr>
          <a:xfrm>
            <a:off x="2325188" y="1357874"/>
            <a:ext cx="7698378" cy="2985433"/>
          </a:xfrm>
          <a:prstGeom prst="rect">
            <a:avLst/>
          </a:prstGeom>
          <a:noFill/>
        </p:spPr>
        <p:txBody>
          <a:bodyPr wrap="square" rtlCol="0">
            <a:spAutoFit/>
          </a:bodyPr>
          <a:lstStyle/>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Solltest du dir unsicher sein, wie der Text genau aussehen könnte, kannst du dich gerne von unseren Beispielen inspirieren lassen!</a:t>
            </a:r>
          </a:p>
          <a:p>
            <a:pPr marL="228600" lvl="0"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rPr>
              <a:t>Links zu einigen unserer Posts für die Windenergie findest du hier:</a:t>
            </a: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hlinkClick r:id="rId2"/>
              </a:rPr>
              <a:t>Ulrichstein</a:t>
            </a:r>
            <a:endParaRPr lang="de-DE" sz="2000" noProof="0" dirty="0">
              <a:solidFill>
                <a:schemeClr val="bg1"/>
              </a:solidFill>
              <a:latin typeface="Calibri" panose="020F0502020204030204" pitchFamily="34" charset="0"/>
              <a:cs typeface="Calibri" panose="020F0502020204030204" pitchFamily="34" charset="0"/>
            </a:endParaRP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hlinkClick r:id="rId3"/>
              </a:rPr>
              <a:t>Potsdam</a:t>
            </a:r>
            <a:endParaRPr lang="de-DE" sz="2000" noProof="0" dirty="0">
              <a:solidFill>
                <a:schemeClr val="bg1"/>
              </a:solidFill>
              <a:latin typeface="Calibri" panose="020F0502020204030204" pitchFamily="34" charset="0"/>
              <a:cs typeface="Calibri" panose="020F0502020204030204" pitchFamily="34" charset="0"/>
            </a:endParaRP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hlinkClick r:id="rId4"/>
              </a:rPr>
              <a:t>Leisnig</a:t>
            </a:r>
            <a:endParaRPr lang="de-DE" sz="2000" noProof="0" dirty="0">
              <a:solidFill>
                <a:schemeClr val="bg1"/>
              </a:solidFill>
              <a:latin typeface="Calibri" panose="020F0502020204030204" pitchFamily="34" charset="0"/>
              <a:cs typeface="Calibri" panose="020F0502020204030204" pitchFamily="34" charset="0"/>
            </a:endParaRPr>
          </a:p>
          <a:p>
            <a:pPr marL="685800" lvl="1" indent="-228600">
              <a:spcAft>
                <a:spcPts val="600"/>
              </a:spcAft>
              <a:buClr>
                <a:schemeClr val="bg1"/>
              </a:buClr>
              <a:buFont typeface="Wingdings" panose="05000000000000000000" pitchFamily="2" charset="2"/>
              <a:buChar char="§"/>
            </a:pPr>
            <a:r>
              <a:rPr lang="de-DE" sz="2000" noProof="0" dirty="0">
                <a:solidFill>
                  <a:schemeClr val="bg1"/>
                </a:solidFill>
                <a:latin typeface="Calibri" panose="020F0502020204030204" pitchFamily="34" charset="0"/>
                <a:cs typeface="Calibri" panose="020F0502020204030204" pitchFamily="34" charset="0"/>
                <a:hlinkClick r:id="rId5"/>
              </a:rPr>
              <a:t>Saale-Region</a:t>
            </a:r>
            <a:endParaRPr lang="de-DE" sz="2000" noProof="0" dirty="0">
              <a:solidFill>
                <a:schemeClr val="bg1"/>
              </a:solidFill>
              <a:latin typeface="Calibri" panose="020F0502020204030204" pitchFamily="34" charset="0"/>
              <a:cs typeface="Calibri" panose="020F0502020204030204" pitchFamily="34" charset="0"/>
            </a:endParaRPr>
          </a:p>
          <a:p>
            <a:pPr marL="285750" indent="-285750">
              <a:buClr>
                <a:schemeClr val="bg1"/>
              </a:buClr>
              <a:buFont typeface="Wingdings" panose="05000000000000000000" pitchFamily="2" charset="2"/>
              <a:buChar char="§"/>
            </a:pPr>
            <a:endParaRPr lang="de-DE" sz="18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81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4110-DD9D-A16C-B5AE-98373852D33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0FEF31B-E017-5C97-2FFB-2181BBD777F7}"/>
              </a:ext>
            </a:extLst>
          </p:cNvPr>
          <p:cNvSpPr txBox="1"/>
          <p:nvPr/>
        </p:nvSpPr>
        <p:spPr>
          <a:xfrm>
            <a:off x="4987706" y="1662674"/>
            <a:ext cx="4559706" cy="400110"/>
          </a:xfrm>
          <a:prstGeom prst="rect">
            <a:avLst/>
          </a:prstGeom>
          <a:noFill/>
        </p:spPr>
        <p:txBody>
          <a:bodyPr wrap="square" rtlCol="0">
            <a:spAutoFit/>
          </a:bodyPr>
          <a:lstStyle/>
          <a:p>
            <a:pPr lvl="0">
              <a:spcAft>
                <a:spcPts val="600"/>
              </a:spcAft>
              <a:buClr>
                <a:schemeClr val="bg1"/>
              </a:buClr>
            </a:pPr>
            <a:r>
              <a:rPr lang="de-DE" sz="2000" dirty="0">
                <a:solidFill>
                  <a:schemeClr val="bg1"/>
                </a:solidFill>
                <a:latin typeface="Calibri" panose="020F0502020204030204" pitchFamily="34" charset="0"/>
                <a:cs typeface="Calibri" panose="020F0502020204030204" pitchFamily="34" charset="0"/>
                <a:hlinkClick r:id="rId2"/>
              </a:rPr>
              <a:t>Bundesverband Erneuerbare Energie e.V.</a:t>
            </a:r>
            <a:r>
              <a:rPr lang="de-DE" sz="2000" noProof="0" dirty="0">
                <a:solidFill>
                  <a:schemeClr val="bg1"/>
                </a:solidFill>
                <a:latin typeface="Calibri" panose="020F0502020204030204" pitchFamily="34" charset="0"/>
                <a:cs typeface="Calibri" panose="020F0502020204030204" pitchFamily="34" charset="0"/>
                <a:hlinkClick r:id="rId2"/>
              </a:rPr>
              <a:t> </a:t>
            </a:r>
            <a:endParaRPr lang="de-DE" sz="18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33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C29B71B-9925-A3B0-6F1D-F3C6D69ED85B}"/>
              </a:ext>
            </a:extLst>
          </p:cNvPr>
          <p:cNvSpPr txBox="1"/>
          <p:nvPr/>
        </p:nvSpPr>
        <p:spPr>
          <a:xfrm>
            <a:off x="2137558" y="4398752"/>
            <a:ext cx="4352888" cy="369332"/>
          </a:xfrm>
          <a:prstGeom prst="rect">
            <a:avLst/>
          </a:prstGeom>
          <a:noFill/>
        </p:spPr>
        <p:txBody>
          <a:bodyPr wrap="square" rtlCol="0">
            <a:spAutoFit/>
          </a:bodyPr>
          <a:lstStyle/>
          <a:p>
            <a:pPr marL="0" algn="l" rtl="0" eaLnBrk="1" latinLnBrk="0" hangingPunct="1"/>
            <a:r>
              <a:rPr lang="de-DE" sz="1800" kern="1200" dirty="0">
                <a:solidFill>
                  <a:srgbClr val="FFFFFF"/>
                </a:solidFill>
                <a:effectLst/>
                <a:latin typeface="Calibri" panose="020F0502020204030204" pitchFamily="34" charset="0"/>
                <a:ea typeface="+mn-ea"/>
                <a:cs typeface="Calibri" panose="020F0502020204030204" pitchFamily="34" charset="0"/>
                <a:hlinkClick r:id="rId2"/>
              </a:rPr>
              <a:t>https://www.wind-befluegelt.de/mitmachen</a:t>
            </a:r>
            <a:endParaRPr lang="de-DE" sz="1800" kern="1200" dirty="0">
              <a:solidFill>
                <a:srgbClr val="FFFFFF"/>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2543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584DD-537A-FC67-5B29-012D42F70D87}"/>
            </a:ext>
          </a:extLst>
        </p:cNvPr>
        <p:cNvGrpSpPr/>
        <p:nvPr/>
      </p:nvGrpSpPr>
      <p:grpSpPr>
        <a:xfrm>
          <a:off x="0" y="0"/>
          <a:ext cx="0" cy="0"/>
          <a:chOff x="0" y="0"/>
          <a:chExt cx="0" cy="0"/>
        </a:xfrm>
      </p:grpSpPr>
    </p:spTree>
    <p:extLst>
      <p:ext uri="{BB962C8B-B14F-4D97-AF65-F5344CB8AC3E}">
        <p14:creationId xmlns:p14="http://schemas.microsoft.com/office/powerpoint/2010/main" val="73234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62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leidung, draußen, Person enthält.&#10;&#10;Automatisch generierte Beschreibung">
            <a:extLst>
              <a:ext uri="{FF2B5EF4-FFF2-40B4-BE49-F238E27FC236}">
                <a16:creationId xmlns:a16="http://schemas.microsoft.com/office/drawing/2014/main" id="{2F269490-741C-134B-6894-131BA3D18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4" y="0"/>
            <a:ext cx="12192000" cy="6978773"/>
          </a:xfrm>
          <a:prstGeom prst="rect">
            <a:avLst/>
          </a:prstGeom>
        </p:spPr>
      </p:pic>
      <p:sp>
        <p:nvSpPr>
          <p:cNvPr id="4" name="Rechteck 3">
            <a:extLst>
              <a:ext uri="{FF2B5EF4-FFF2-40B4-BE49-F238E27FC236}">
                <a16:creationId xmlns:a16="http://schemas.microsoft.com/office/drawing/2014/main" id="{61683DAD-6F68-FFFA-A235-FB20221EE4B1}"/>
              </a:ext>
            </a:extLst>
          </p:cNvPr>
          <p:cNvSpPr/>
          <p:nvPr/>
        </p:nvSpPr>
        <p:spPr>
          <a:xfrm rot="20765149">
            <a:off x="665433" y="52136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spTree>
    <p:extLst>
      <p:ext uri="{BB962C8B-B14F-4D97-AF65-F5344CB8AC3E}">
        <p14:creationId xmlns:p14="http://schemas.microsoft.com/office/powerpoint/2010/main" val="413918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B109-50EA-7436-5A1F-B0EA9924BE14}"/>
            </a:ext>
          </a:extLst>
        </p:cNvPr>
        <p:cNvGrpSpPr/>
        <p:nvPr/>
      </p:nvGrpSpPr>
      <p:grpSpPr>
        <a:xfrm>
          <a:off x="0" y="0"/>
          <a:ext cx="0" cy="0"/>
          <a:chOff x="0" y="0"/>
          <a:chExt cx="0" cy="0"/>
        </a:xfrm>
      </p:grpSpPr>
      <p:pic>
        <p:nvPicPr>
          <p:cNvPr id="5" name="Grafik 4" descr="Ein Bild, das Text, Fußball, Stadion, Screenshot enthält.">
            <a:extLst>
              <a:ext uri="{FF2B5EF4-FFF2-40B4-BE49-F238E27FC236}">
                <a16:creationId xmlns:a16="http://schemas.microsoft.com/office/drawing/2014/main" id="{2C31FA16-413A-0783-BD7B-C5A680889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82" y="0"/>
            <a:ext cx="12192000" cy="6978774"/>
          </a:xfrm>
          <a:prstGeom prst="rect">
            <a:avLst/>
          </a:prstGeom>
        </p:spPr>
      </p:pic>
      <p:sp>
        <p:nvSpPr>
          <p:cNvPr id="2" name="Rechteck 1">
            <a:extLst>
              <a:ext uri="{FF2B5EF4-FFF2-40B4-BE49-F238E27FC236}">
                <a16:creationId xmlns:a16="http://schemas.microsoft.com/office/drawing/2014/main" id="{1B20E108-36FF-ECB6-A975-3FEEFC827EB5}"/>
              </a:ext>
            </a:extLst>
          </p:cNvPr>
          <p:cNvSpPr/>
          <p:nvPr/>
        </p:nvSpPr>
        <p:spPr>
          <a:xfrm>
            <a:off x="11934870" y="0"/>
            <a:ext cx="257130" cy="6858000"/>
          </a:xfrm>
          <a:prstGeom prst="rect">
            <a:avLst/>
          </a:prstGeom>
          <a:solidFill>
            <a:srgbClr val="1336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665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6B086-917B-BBD1-F4D2-C18E9C167E0D}"/>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C3F5B47D-C951-4652-896E-9320DC4418B4}"/>
              </a:ext>
            </a:extLst>
          </p:cNvPr>
          <p:cNvSpPr/>
          <p:nvPr/>
        </p:nvSpPr>
        <p:spPr>
          <a:xfrm rot="20765149">
            <a:off x="665433" y="52136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sp>
        <p:nvSpPr>
          <p:cNvPr id="6" name="Rechteck 5">
            <a:extLst>
              <a:ext uri="{FF2B5EF4-FFF2-40B4-BE49-F238E27FC236}">
                <a16:creationId xmlns:a16="http://schemas.microsoft.com/office/drawing/2014/main" id="{BC6A043B-FE4E-7A20-F3B9-DC9ED135EBF5}"/>
              </a:ext>
            </a:extLst>
          </p:cNvPr>
          <p:cNvSpPr/>
          <p:nvPr/>
        </p:nvSpPr>
        <p:spPr>
          <a:xfrm rot="20765149">
            <a:off x="817833" y="53660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pic>
        <p:nvPicPr>
          <p:cNvPr id="3" name="Grafik 2" descr="Ein Bild, das Sport, Text, Wasser, Schwimmbecken enthält.">
            <a:extLst>
              <a:ext uri="{FF2B5EF4-FFF2-40B4-BE49-F238E27FC236}">
                <a16:creationId xmlns:a16="http://schemas.microsoft.com/office/drawing/2014/main" id="{A492705D-4929-5A8C-86E2-B7084811C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4" y="0"/>
            <a:ext cx="12192000" cy="6978773"/>
          </a:xfrm>
          <a:prstGeom prst="rect">
            <a:avLst/>
          </a:prstGeom>
        </p:spPr>
      </p:pic>
      <p:sp>
        <p:nvSpPr>
          <p:cNvPr id="7" name="Rechteck 6">
            <a:extLst>
              <a:ext uri="{FF2B5EF4-FFF2-40B4-BE49-F238E27FC236}">
                <a16:creationId xmlns:a16="http://schemas.microsoft.com/office/drawing/2014/main" id="{2E57D503-71CB-573A-C84A-003997A226DB}"/>
              </a:ext>
            </a:extLst>
          </p:cNvPr>
          <p:cNvSpPr/>
          <p:nvPr/>
        </p:nvSpPr>
        <p:spPr>
          <a:xfrm rot="20765149">
            <a:off x="970233" y="55184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spTree>
    <p:extLst>
      <p:ext uri="{BB962C8B-B14F-4D97-AF65-F5344CB8AC3E}">
        <p14:creationId xmlns:p14="http://schemas.microsoft.com/office/powerpoint/2010/main" val="165066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9FAE-D551-4FB3-D247-781B0AB04985}"/>
            </a:ext>
          </a:extLst>
        </p:cNvPr>
        <p:cNvGrpSpPr/>
        <p:nvPr/>
      </p:nvGrpSpPr>
      <p:grpSpPr>
        <a:xfrm>
          <a:off x="0" y="0"/>
          <a:ext cx="0" cy="0"/>
          <a:chOff x="0" y="0"/>
          <a:chExt cx="0" cy="0"/>
        </a:xfrm>
      </p:grpSpPr>
      <p:pic>
        <p:nvPicPr>
          <p:cNvPr id="4" name="Bildplatzhalter 3" descr="Ein Bild, das Sport, Sportspiele, Person, Basketball enthält.&#10;&#10;Automatisch generierte Beschreibung">
            <a:extLst>
              <a:ext uri="{FF2B5EF4-FFF2-40B4-BE49-F238E27FC236}">
                <a16:creationId xmlns:a16="http://schemas.microsoft.com/office/drawing/2014/main" id="{6F840D23-6419-DB56-8FD6-4718A05356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499" t="4037" r="12188" b="5998"/>
          <a:stretch/>
        </p:blipFill>
        <p:spPr>
          <a:xfrm>
            <a:off x="0" y="0"/>
            <a:ext cx="6096000" cy="6858000"/>
          </a:xfrm>
        </p:spPr>
      </p:pic>
      <p:pic>
        <p:nvPicPr>
          <p:cNvPr id="6" name="Grafik 5">
            <a:extLst>
              <a:ext uri="{FF2B5EF4-FFF2-40B4-BE49-F238E27FC236}">
                <a16:creationId xmlns:a16="http://schemas.microsoft.com/office/drawing/2014/main" id="{58AA30A9-53D7-0F51-8769-808D1ECEF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286" y="1973430"/>
            <a:ext cx="5868829" cy="2785144"/>
          </a:xfrm>
          <a:prstGeom prst="rect">
            <a:avLst/>
          </a:prstGeom>
        </p:spPr>
      </p:pic>
      <p:pic>
        <p:nvPicPr>
          <p:cNvPr id="7" name="Grafik 6">
            <a:extLst>
              <a:ext uri="{FF2B5EF4-FFF2-40B4-BE49-F238E27FC236}">
                <a16:creationId xmlns:a16="http://schemas.microsoft.com/office/drawing/2014/main" id="{CBF0A88B-EB44-4C5C-EA48-7EA11F40C5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557" y="744522"/>
            <a:ext cx="3989860" cy="858577"/>
          </a:xfrm>
          <a:prstGeom prst="rect">
            <a:avLst/>
          </a:prstGeom>
        </p:spPr>
      </p:pic>
      <p:sp>
        <p:nvSpPr>
          <p:cNvPr id="13" name="Rechteck 12">
            <a:extLst>
              <a:ext uri="{FF2B5EF4-FFF2-40B4-BE49-F238E27FC236}">
                <a16:creationId xmlns:a16="http://schemas.microsoft.com/office/drawing/2014/main" id="{75CD50E9-CE2C-BEF7-0460-435574C3E8A7}"/>
              </a:ext>
            </a:extLst>
          </p:cNvPr>
          <p:cNvSpPr/>
          <p:nvPr/>
        </p:nvSpPr>
        <p:spPr>
          <a:xfrm rot="20765149">
            <a:off x="665433" y="52136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spTree>
    <p:extLst>
      <p:ext uri="{BB962C8B-B14F-4D97-AF65-F5344CB8AC3E}">
        <p14:creationId xmlns:p14="http://schemas.microsoft.com/office/powerpoint/2010/main" val="190847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72E8-A7E6-8092-4BAE-370644DDA74C}"/>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D5AF08D9-BCCE-1744-681F-E5874C761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57" y="744522"/>
            <a:ext cx="3989860" cy="858577"/>
          </a:xfrm>
          <a:prstGeom prst="rect">
            <a:avLst/>
          </a:prstGeom>
        </p:spPr>
      </p:pic>
      <p:sp>
        <p:nvSpPr>
          <p:cNvPr id="10" name="Rechteck 9">
            <a:extLst>
              <a:ext uri="{FF2B5EF4-FFF2-40B4-BE49-F238E27FC236}">
                <a16:creationId xmlns:a16="http://schemas.microsoft.com/office/drawing/2014/main" id="{5FFC53A1-302E-4EE2-67BE-520EDC0AE4B0}"/>
              </a:ext>
            </a:extLst>
          </p:cNvPr>
          <p:cNvSpPr/>
          <p:nvPr/>
        </p:nvSpPr>
        <p:spPr>
          <a:xfrm rot="20765149">
            <a:off x="227678" y="4865578"/>
            <a:ext cx="4141895" cy="1443396"/>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200" dirty="0">
                <a:latin typeface="Calibri" panose="020F0502020204030204" pitchFamily="34" charset="0"/>
                <a:cs typeface="Calibri" panose="020F0502020204030204" pitchFamily="34" charset="0"/>
              </a:rPr>
              <a:t>Bild einfügen und über „Anordnen“ in den Hintergrund schieben. Dann diese Box löschen.</a:t>
            </a:r>
          </a:p>
        </p:txBody>
      </p:sp>
      <p:pic>
        <p:nvPicPr>
          <p:cNvPr id="7" name="Bildplatzhalter 6" descr="Ein Bild, das Kleidung, Person, Menschliches Gesicht, Gebäude enthält.&#10;&#10;Automatisch generierte Beschreibung">
            <a:extLst>
              <a:ext uri="{FF2B5EF4-FFF2-40B4-BE49-F238E27FC236}">
                <a16:creationId xmlns:a16="http://schemas.microsoft.com/office/drawing/2014/main" id="{860B5FC3-8D86-2930-9119-DB3DC95AC84F}"/>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6189" t="1063" r="35327" b="244"/>
          <a:stretch/>
        </p:blipFill>
        <p:spPr>
          <a:xfrm>
            <a:off x="0" y="0"/>
            <a:ext cx="6096000" cy="6858000"/>
          </a:xfrm>
        </p:spPr>
      </p:pic>
      <p:pic>
        <p:nvPicPr>
          <p:cNvPr id="4" name="Grafik 3">
            <a:extLst>
              <a:ext uri="{FF2B5EF4-FFF2-40B4-BE49-F238E27FC236}">
                <a16:creationId xmlns:a16="http://schemas.microsoft.com/office/drawing/2014/main" id="{70494CE0-314B-155D-A902-6897966BA5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2370" y="1982389"/>
            <a:ext cx="5883342" cy="2785145"/>
          </a:xfrm>
          <a:prstGeom prst="rect">
            <a:avLst/>
          </a:prstGeom>
        </p:spPr>
      </p:pic>
      <p:pic>
        <p:nvPicPr>
          <p:cNvPr id="5" name="Grafik 4">
            <a:extLst>
              <a:ext uri="{FF2B5EF4-FFF2-40B4-BE49-F238E27FC236}">
                <a16:creationId xmlns:a16="http://schemas.microsoft.com/office/drawing/2014/main" id="{3C228F6B-E462-9377-F51D-3685DEE362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0957" y="896922"/>
            <a:ext cx="3989860" cy="858577"/>
          </a:xfrm>
          <a:prstGeom prst="rect">
            <a:avLst/>
          </a:prstGeom>
        </p:spPr>
      </p:pic>
      <p:sp>
        <p:nvSpPr>
          <p:cNvPr id="11" name="Rechteck 10">
            <a:extLst>
              <a:ext uri="{FF2B5EF4-FFF2-40B4-BE49-F238E27FC236}">
                <a16:creationId xmlns:a16="http://schemas.microsoft.com/office/drawing/2014/main" id="{9208DBB2-A23A-2463-188D-0A202806EE99}"/>
              </a:ext>
            </a:extLst>
          </p:cNvPr>
          <p:cNvSpPr/>
          <p:nvPr/>
        </p:nvSpPr>
        <p:spPr>
          <a:xfrm rot="20765149">
            <a:off x="665433" y="5213685"/>
            <a:ext cx="1928988" cy="677808"/>
          </a:xfrm>
          <a:prstGeom prst="rect">
            <a:avLst/>
          </a:prstGeom>
          <a:solidFill>
            <a:srgbClr val="C968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3200" dirty="0">
                <a:latin typeface="Calibri" panose="020F0502020204030204" pitchFamily="34" charset="0"/>
                <a:cs typeface="Calibri" panose="020F0502020204030204" pitchFamily="34" charset="0"/>
              </a:rPr>
              <a:t>Beispiel</a:t>
            </a:r>
          </a:p>
        </p:txBody>
      </p:sp>
    </p:spTree>
    <p:extLst>
      <p:ext uri="{BB962C8B-B14F-4D97-AF65-F5344CB8AC3E}">
        <p14:creationId xmlns:p14="http://schemas.microsoft.com/office/powerpoint/2010/main" val="3182284704"/>
      </p:ext>
    </p:extLst>
  </p:cSld>
  <p:clrMapOvr>
    <a:masterClrMapping/>
  </p:clrMapOvr>
</p:sld>
</file>

<file path=ppt/theme/theme1.xml><?xml version="1.0" encoding="utf-8"?>
<a:theme xmlns:a="http://schemas.openxmlformats.org/drawingml/2006/main" name="Office">
  <a:themeElements>
    <a:clrScheme name="Benutzerdefiniert 4">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C0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291</Words>
  <Application>Microsoft Office PowerPoint</Application>
  <PresentationFormat>Breitbild</PresentationFormat>
  <Paragraphs>41</Paragraphs>
  <Slides>30</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30</vt:i4>
      </vt:variant>
    </vt:vector>
  </HeadingPairs>
  <TitlesOfParts>
    <vt:vector size="35" baseType="lpstr">
      <vt:lpstr>Aptos</vt:lpstr>
      <vt:lpstr>Arial</vt:lpstr>
      <vt:lpstr>Calibri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Barnick</dc:creator>
  <cp:lastModifiedBy>Lisa Chichowitz</cp:lastModifiedBy>
  <cp:revision>42</cp:revision>
  <dcterms:created xsi:type="dcterms:W3CDTF">2024-11-15T09:39:55Z</dcterms:created>
  <dcterms:modified xsi:type="dcterms:W3CDTF">2024-12-18T11:23:59Z</dcterms:modified>
</cp:coreProperties>
</file>